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72" r:id="rId4"/>
    <p:sldId id="284" r:id="rId5"/>
    <p:sldId id="290" r:id="rId6"/>
    <p:sldId id="288" r:id="rId7"/>
    <p:sldId id="289" r:id="rId8"/>
    <p:sldId id="291" r:id="rId9"/>
    <p:sldId id="269" r:id="rId10"/>
    <p:sldId id="270" r:id="rId11"/>
    <p:sldId id="292" r:id="rId12"/>
  </p:sldIdLst>
  <p:sldSz cx="30275213" cy="42803763"/>
  <p:notesSz cx="9926638" cy="1435576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ague Gothic" panose="020B0604020202020204" charset="0"/>
      <p:regular r:id="rId18"/>
    </p:embeddedFont>
    <p:embeddedFont>
      <p:font typeface="Marianne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968" userDrawn="1">
          <p15:clr>
            <a:srgbClr val="747775"/>
          </p15:clr>
        </p15:guide>
        <p15:guide id="2" orient="horz" pos="1098" userDrawn="1">
          <p15:clr>
            <a:srgbClr val="747775"/>
          </p15:clr>
        </p15:guide>
        <p15:guide id="3" pos="3299" userDrawn="1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vw1gDSZUOuk/vzSMIgdQFQ1+iM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nau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7D6"/>
    <a:srgbClr val="458ECC"/>
    <a:srgbClr val="2597FB"/>
    <a:srgbClr val="F8DC06"/>
    <a:srgbClr val="458ECD"/>
    <a:srgbClr val="DCB6D7"/>
    <a:srgbClr val="009F55"/>
    <a:srgbClr val="00A457"/>
    <a:srgbClr val="EB575F"/>
    <a:srgbClr val="FE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F6BDAF-E6B2-4123-B30E-3A896229332E}">
  <a:tblStyle styleId="{6EF6BDAF-E6B2-4123-B30E-3A89622933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2" autoAdjust="0"/>
    <p:restoredTop sz="94660" autoAdjust="0"/>
  </p:normalViewPr>
  <p:slideViewPr>
    <p:cSldViewPr snapToGrid="0">
      <p:cViewPr varScale="1">
        <p:scale>
          <a:sx n="16" d="100"/>
          <a:sy n="16" d="100"/>
        </p:scale>
        <p:origin x="2958" y="126"/>
      </p:cViewPr>
      <p:guideLst>
        <p:guide orient="horz" pos="8968"/>
        <p:guide orient="horz" pos="1098"/>
        <p:guide pos="32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8166"/>
    </p:cViewPr>
  </p:sorterViewPr>
  <p:notesViewPr>
    <p:cSldViewPr snapToGrid="0" showGuides="1">
      <p:cViewPr varScale="1">
        <p:scale>
          <a:sx n="106" d="100"/>
          <a:sy n="106" d="100"/>
        </p:scale>
        <p:origin x="5842" y="77"/>
      </p:cViewPr>
      <p:guideLst>
        <p:guide orient="horz" pos="452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9500"/>
            <a:ext cx="3805238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719" tIns="138719" rIns="138719" bIns="13871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96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a7e81cd26_1_8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spcFirstLastPara="1" wrap="square" lIns="138719" tIns="138719" rIns="138719" bIns="1387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7" name="Google Shape;107;g33a7e81cd2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9500"/>
            <a:ext cx="3805238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a7e81cd26_1_8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spcFirstLastPara="1" wrap="square" lIns="138719" tIns="138719" rIns="138719" bIns="1387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7" name="Google Shape;107;g33a7e81cd2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9500"/>
            <a:ext cx="3805238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98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a7e81cd26_1_8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spcFirstLastPara="1" wrap="square" lIns="138719" tIns="138719" rIns="138719" bIns="1387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7" name="Google Shape;107;g33a7e81cd2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9500"/>
            <a:ext cx="3805238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44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a7e81cd26_1_8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spcFirstLastPara="1" wrap="square" lIns="138719" tIns="138719" rIns="138719" bIns="1387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7" name="Google Shape;107;g33a7e81cd2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9500"/>
            <a:ext cx="3805238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11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a7e81cd26_1_8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spcFirstLastPara="1" wrap="square" lIns="138719" tIns="138719" rIns="138719" bIns="1387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7" name="Google Shape;107;g33a7e81cd2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9500"/>
            <a:ext cx="3805238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20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a7e81cd26_1_8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spcFirstLastPara="1" wrap="square" lIns="138719" tIns="138719" rIns="138719" bIns="1387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7" name="Google Shape;107;g33a7e81cd2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9500"/>
            <a:ext cx="3805238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5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a7e81cd26_1_8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spcFirstLastPara="1" wrap="square" lIns="138719" tIns="138719" rIns="138719" bIns="1387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7" name="Google Shape;107;g33a7e81cd2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9500"/>
            <a:ext cx="3805238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4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a7e81cd26_1_8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spcFirstLastPara="1" wrap="square" lIns="138719" tIns="138719" rIns="138719" bIns="1387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7" name="Google Shape;107;g33a7e81cd2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9500"/>
            <a:ext cx="3805238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416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a7e81cd26_1_8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spcFirstLastPara="1" wrap="square" lIns="138719" tIns="138719" rIns="138719" bIns="1387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7" name="Google Shape;107;g33a7e81cd2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9500"/>
            <a:ext cx="3805238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57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a7e81cd26_1_8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spcFirstLastPara="1" wrap="square" lIns="138719" tIns="138719" rIns="138719" bIns="13871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7" name="Google Shape;107;g33a7e81cd2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9500"/>
            <a:ext cx="3805238" cy="5381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66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294427" y="777843"/>
            <a:ext cx="23299689" cy="32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6534953" y="-708355"/>
            <a:ext cx="12818649" cy="2329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94425" lvl="0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2588849" lvl="1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3883274" lvl="2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5177699" lvl="3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6472123" lvl="4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7766548" lvl="5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9060972" lvl="6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0355397" lvl="7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1649822" lvl="8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3395176" y="6151868"/>
            <a:ext cx="16572970" cy="58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529590" y="542681"/>
            <a:ext cx="16572970" cy="1704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94425" lvl="0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2588849" lvl="1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3883274" lvl="2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5177699" lvl="3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6472123" lvl="4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7766548" lvl="5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9060972" lvl="6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0355397" lvl="7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1649822" lvl="8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941641" y="6033896"/>
            <a:ext cx="22005262" cy="41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3883282" y="11006682"/>
            <a:ext cx="18121980" cy="496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812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58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359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13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13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13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13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13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13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294427" y="777843"/>
            <a:ext cx="23299689" cy="32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294427" y="4532168"/>
            <a:ext cx="23299689" cy="1281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94425" lvl="0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2588849" lvl="1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3883274" lvl="2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5177699" lvl="3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6472123" lvl="4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7766548" lvl="5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9060972" lvl="6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0355397" lvl="7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1649822" lvl="8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045016" y="12481438"/>
            <a:ext cx="22005262" cy="385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1132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045016" y="8232533"/>
            <a:ext cx="22005262" cy="424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294425" lvl="0" indent="-647212" algn="l">
              <a:spcBef>
                <a:spcPts val="113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5662">
                <a:solidFill>
                  <a:srgbClr val="888888"/>
                </a:solidFill>
              </a:defRPr>
            </a:lvl1pPr>
            <a:lvl2pPr marL="2588849" lvl="1" indent="-647212" algn="l">
              <a:spcBef>
                <a:spcPts val="1019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5096">
                <a:solidFill>
                  <a:srgbClr val="888888"/>
                </a:solidFill>
              </a:defRPr>
            </a:lvl2pPr>
            <a:lvl3pPr marL="3883274" lvl="2" indent="-647212" algn="l">
              <a:spcBef>
                <a:spcPts val="90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4530">
                <a:solidFill>
                  <a:srgbClr val="888888"/>
                </a:solidFill>
              </a:defRPr>
            </a:lvl3pPr>
            <a:lvl4pPr marL="5177699" lvl="3" indent="-647212" algn="l">
              <a:spcBef>
                <a:spcPts val="79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3964">
                <a:solidFill>
                  <a:srgbClr val="888888"/>
                </a:solidFill>
              </a:defRPr>
            </a:lvl4pPr>
            <a:lvl5pPr marL="6472123" lvl="4" indent="-647212" algn="l">
              <a:spcBef>
                <a:spcPts val="79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3964">
                <a:solidFill>
                  <a:srgbClr val="888888"/>
                </a:solidFill>
              </a:defRPr>
            </a:lvl5pPr>
            <a:lvl6pPr marL="7766548" lvl="5" indent="-647212" algn="l">
              <a:spcBef>
                <a:spcPts val="79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3964">
                <a:solidFill>
                  <a:srgbClr val="888888"/>
                </a:solidFill>
              </a:defRPr>
            </a:lvl6pPr>
            <a:lvl7pPr marL="9060972" lvl="6" indent="-647212" algn="l">
              <a:spcBef>
                <a:spcPts val="79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3964">
                <a:solidFill>
                  <a:srgbClr val="888888"/>
                </a:solidFill>
              </a:defRPr>
            </a:lvl7pPr>
            <a:lvl8pPr marL="10355397" lvl="7" indent="-647212" algn="l">
              <a:spcBef>
                <a:spcPts val="79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3964">
                <a:solidFill>
                  <a:srgbClr val="888888"/>
                </a:solidFill>
              </a:defRPr>
            </a:lvl8pPr>
            <a:lvl9pPr marL="11649822" lvl="8" indent="-647212" algn="l">
              <a:spcBef>
                <a:spcPts val="79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396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294427" y="777843"/>
            <a:ext cx="23299689" cy="32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294427" y="4532168"/>
            <a:ext cx="11434107" cy="1281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94425" lvl="0" indent="-1150600" algn="l">
              <a:spcBef>
                <a:spcPts val="158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7927"/>
            </a:lvl1pPr>
            <a:lvl2pPr marL="2588849" lvl="1" indent="-1078687" algn="l">
              <a:spcBef>
                <a:spcPts val="135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6795"/>
            </a:lvl2pPr>
            <a:lvl3pPr marL="3883274" lvl="2" indent="-1006775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5662"/>
            </a:lvl3pPr>
            <a:lvl4pPr marL="5177699" lvl="3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5096"/>
            </a:lvl4pPr>
            <a:lvl5pPr marL="6472123" lvl="4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5096"/>
            </a:lvl5pPr>
            <a:lvl6pPr marL="7766548" lvl="5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5096"/>
            </a:lvl6pPr>
            <a:lvl7pPr marL="9060972" lvl="6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5096"/>
            </a:lvl7pPr>
            <a:lvl8pPr marL="10355397" lvl="7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5096"/>
            </a:lvl8pPr>
            <a:lvl9pPr marL="11649822" lvl="8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5096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3160009" y="4532168"/>
            <a:ext cx="11434107" cy="1281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94425" lvl="0" indent="-1150600" algn="l">
              <a:spcBef>
                <a:spcPts val="158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7927"/>
            </a:lvl1pPr>
            <a:lvl2pPr marL="2588849" lvl="1" indent="-1078687" algn="l">
              <a:spcBef>
                <a:spcPts val="135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6795"/>
            </a:lvl2pPr>
            <a:lvl3pPr marL="3883274" lvl="2" indent="-1006775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5662"/>
            </a:lvl3pPr>
            <a:lvl4pPr marL="5177699" lvl="3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5096"/>
            </a:lvl4pPr>
            <a:lvl5pPr marL="6472123" lvl="4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5096"/>
            </a:lvl5pPr>
            <a:lvl6pPr marL="7766548" lvl="5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5096"/>
            </a:lvl6pPr>
            <a:lvl7pPr marL="9060972" lvl="6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5096"/>
            </a:lvl7pPr>
            <a:lvl8pPr marL="10355397" lvl="7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5096"/>
            </a:lvl8pPr>
            <a:lvl9pPr marL="11649822" lvl="8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5096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294427" y="777843"/>
            <a:ext cx="23299689" cy="32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1294427" y="4347820"/>
            <a:ext cx="11438603" cy="181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294425" lvl="0" indent="-647212" algn="l">
              <a:spcBef>
                <a:spcPts val="135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6795" b="1"/>
            </a:lvl1pPr>
            <a:lvl2pPr marL="2588849" lvl="1" indent="-647212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662" b="1"/>
            </a:lvl2pPr>
            <a:lvl3pPr marL="3883274" lvl="2" indent="-647212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5096" b="1"/>
            </a:lvl3pPr>
            <a:lvl4pPr marL="5177699" lvl="3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4pPr>
            <a:lvl5pPr marL="6472123" lvl="4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5pPr>
            <a:lvl6pPr marL="7766548" lvl="5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6pPr>
            <a:lvl7pPr marL="9060972" lvl="6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7pPr>
            <a:lvl8pPr marL="10355397" lvl="7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8pPr>
            <a:lvl9pPr marL="11649822" lvl="8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1294427" y="6159785"/>
            <a:ext cx="11438603" cy="111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94425" lvl="0" indent="-1078687" algn="l">
              <a:spcBef>
                <a:spcPts val="13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6795"/>
            </a:lvl1pPr>
            <a:lvl2pPr marL="2588849" lvl="1" indent="-1006775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5662"/>
            </a:lvl2pPr>
            <a:lvl3pPr marL="3883274" lvl="2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5096"/>
            </a:lvl3pPr>
            <a:lvl4pPr marL="5177699" lvl="3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4530"/>
            </a:lvl4pPr>
            <a:lvl5pPr marL="6472123" lvl="4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4530"/>
            </a:lvl5pPr>
            <a:lvl6pPr marL="7766548" lvl="5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4530"/>
            </a:lvl6pPr>
            <a:lvl7pPr marL="9060972" lvl="6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4530"/>
            </a:lvl7pPr>
            <a:lvl8pPr marL="10355397" lvl="7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4530"/>
            </a:lvl8pPr>
            <a:lvl9pPr marL="11649822" lvl="8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453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13151024" y="4347820"/>
            <a:ext cx="11443096" cy="181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294425" lvl="0" indent="-647212" algn="l">
              <a:spcBef>
                <a:spcPts val="135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6795" b="1"/>
            </a:lvl1pPr>
            <a:lvl2pPr marL="2588849" lvl="1" indent="-647212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662" b="1"/>
            </a:lvl2pPr>
            <a:lvl3pPr marL="3883274" lvl="2" indent="-647212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5096" b="1"/>
            </a:lvl3pPr>
            <a:lvl4pPr marL="5177699" lvl="3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4pPr>
            <a:lvl5pPr marL="6472123" lvl="4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5pPr>
            <a:lvl6pPr marL="7766548" lvl="5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6pPr>
            <a:lvl7pPr marL="9060972" lvl="6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7pPr>
            <a:lvl8pPr marL="10355397" lvl="7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8pPr>
            <a:lvl9pPr marL="11649822" lvl="8" indent="-64721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453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13151024" y="6159785"/>
            <a:ext cx="11443096" cy="111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94425" lvl="0" indent="-1078687" algn="l">
              <a:spcBef>
                <a:spcPts val="13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6795"/>
            </a:lvl1pPr>
            <a:lvl2pPr marL="2588849" lvl="1" indent="-1006775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5662"/>
            </a:lvl2pPr>
            <a:lvl3pPr marL="3883274" lvl="2" indent="-970818" algn="l">
              <a:spcBef>
                <a:spcPts val="10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5096"/>
            </a:lvl3pPr>
            <a:lvl4pPr marL="5177699" lvl="3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4530"/>
            </a:lvl4pPr>
            <a:lvl5pPr marL="6472123" lvl="4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4530"/>
            </a:lvl5pPr>
            <a:lvl6pPr marL="7766548" lvl="5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4530"/>
            </a:lvl6pPr>
            <a:lvl7pPr marL="9060972" lvl="6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4530"/>
            </a:lvl7pPr>
            <a:lvl8pPr marL="10355397" lvl="7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4530"/>
            </a:lvl8pPr>
            <a:lvl9pPr marL="11649822" lvl="8" indent="-934862" algn="l">
              <a:spcBef>
                <a:spcPts val="90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453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294427" y="777843"/>
            <a:ext cx="23299689" cy="32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294432" y="773345"/>
            <a:ext cx="8517152" cy="329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5662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0121701" y="773350"/>
            <a:ext cx="14472415" cy="1657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94425" lvl="0" indent="-1222512" algn="l">
              <a:spcBef>
                <a:spcPts val="181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9060"/>
            </a:lvl1pPr>
            <a:lvl2pPr marL="2588849" lvl="1" indent="-1150600" algn="l">
              <a:spcBef>
                <a:spcPts val="1585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7927"/>
            </a:lvl2pPr>
            <a:lvl3pPr marL="3883274" lvl="2" indent="-1078687" algn="l">
              <a:spcBef>
                <a:spcPts val="13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6795"/>
            </a:lvl3pPr>
            <a:lvl4pPr marL="5177699" lvl="3" indent="-1006775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5662"/>
            </a:lvl4pPr>
            <a:lvl5pPr marL="6472123" lvl="4" indent="-1006775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5662"/>
            </a:lvl5pPr>
            <a:lvl6pPr marL="7766548" lvl="5" indent="-1006775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5662"/>
            </a:lvl6pPr>
            <a:lvl7pPr marL="9060972" lvl="6" indent="-1006775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5662"/>
            </a:lvl7pPr>
            <a:lvl8pPr marL="10355397" lvl="7" indent="-1006775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5662"/>
            </a:lvl8pPr>
            <a:lvl9pPr marL="11649822" lvl="8" indent="-1006775" algn="l">
              <a:spcBef>
                <a:spcPts val="113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5662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294432" y="4064563"/>
            <a:ext cx="8517152" cy="1328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94425" lvl="0" indent="-647212" algn="l">
              <a:spcBef>
                <a:spcPts val="79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964"/>
            </a:lvl1pPr>
            <a:lvl2pPr marL="2588849" lvl="1" indent="-647212" algn="l">
              <a:spcBef>
                <a:spcPts val="67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397"/>
            </a:lvl2pPr>
            <a:lvl3pPr marL="3883274" lvl="2" indent="-647212" algn="l">
              <a:spcBef>
                <a:spcPts val="56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831"/>
            </a:lvl3pPr>
            <a:lvl4pPr marL="5177699" lvl="3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4pPr>
            <a:lvl5pPr marL="6472123" lvl="4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5pPr>
            <a:lvl6pPr marL="7766548" lvl="5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6pPr>
            <a:lvl7pPr marL="9060972" lvl="6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7pPr>
            <a:lvl8pPr marL="10355397" lvl="7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8pPr>
            <a:lvl9pPr marL="11649822" lvl="8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074336" y="13596489"/>
            <a:ext cx="15533126" cy="160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5662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074336" y="1735531"/>
            <a:ext cx="15533126" cy="1165413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074336" y="15201632"/>
            <a:ext cx="15533126" cy="2279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94425" lvl="0" indent="-647212" algn="l">
              <a:spcBef>
                <a:spcPts val="79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964"/>
            </a:lvl1pPr>
            <a:lvl2pPr marL="2588849" lvl="1" indent="-647212" algn="l">
              <a:spcBef>
                <a:spcPts val="67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3397"/>
            </a:lvl2pPr>
            <a:lvl3pPr marL="3883274" lvl="2" indent="-647212" algn="l">
              <a:spcBef>
                <a:spcPts val="56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831"/>
            </a:lvl3pPr>
            <a:lvl4pPr marL="5177699" lvl="3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4pPr>
            <a:lvl5pPr marL="6472123" lvl="4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5pPr>
            <a:lvl6pPr marL="7766548" lvl="5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6pPr>
            <a:lvl7pPr marL="9060972" lvl="6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7pPr>
            <a:lvl8pPr marL="10355397" lvl="7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8pPr>
            <a:lvl9pPr marL="11649822" lvl="8" indent="-647212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548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294427" y="777843"/>
            <a:ext cx="23299689" cy="32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294427" y="4532168"/>
            <a:ext cx="23299689" cy="1281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294427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8845252" y="18002763"/>
            <a:ext cx="8198039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8553456" y="18002763"/>
            <a:ext cx="6040660" cy="10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3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3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3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3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3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3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3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3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3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9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CC482-C74B-4CD2-84A6-6754783F9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4975" y="3412616"/>
            <a:ext cx="22005262" cy="4163475"/>
          </a:xfrm>
        </p:spPr>
        <p:txBody>
          <a:bodyPr>
            <a:normAutofit/>
          </a:bodyPr>
          <a:lstStyle/>
          <a:p>
            <a:r>
              <a:rPr lang="fr-FR" sz="20000" b="1" dirty="0">
                <a:latin typeface="Marianne" panose="02000000000000000000" pitchFamily="2" charset="0"/>
              </a:rPr>
              <a:t>Mur de l’IA</a:t>
            </a:r>
          </a:p>
        </p:txBody>
      </p:sp>
      <p:pic>
        <p:nvPicPr>
          <p:cNvPr id="4" name="Image 3" descr="Une image contenant Police, Graphiqu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D416B563-5747-4D66-A5C8-688C84E5D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419" y="33788363"/>
            <a:ext cx="13966373" cy="9015400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08DD7E93-0C63-4F2E-9C3D-3DB8CDF645D9}"/>
              </a:ext>
            </a:extLst>
          </p:cNvPr>
          <p:cNvSpPr/>
          <p:nvPr/>
        </p:nvSpPr>
        <p:spPr>
          <a:xfrm>
            <a:off x="9906828" y="29356050"/>
            <a:ext cx="10461556" cy="5521769"/>
          </a:xfrm>
          <a:custGeom>
            <a:avLst/>
            <a:gdLst/>
            <a:ahLst/>
            <a:cxnLst/>
            <a:rect l="l" t="t" r="r" b="b"/>
            <a:pathLst>
              <a:path w="1894839" h="1000125">
                <a:moveTo>
                  <a:pt x="0" y="0"/>
                </a:moveTo>
                <a:lnTo>
                  <a:pt x="1894331" y="0"/>
                </a:lnTo>
                <a:lnTo>
                  <a:pt x="1894331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3F021EB9-B6FC-41B4-935E-53E53885CBD1}"/>
              </a:ext>
            </a:extLst>
          </p:cNvPr>
          <p:cNvSpPr txBox="1">
            <a:spLocks/>
          </p:cNvSpPr>
          <p:nvPr/>
        </p:nvSpPr>
        <p:spPr>
          <a:xfrm>
            <a:off x="12303096" y="31928356"/>
            <a:ext cx="5669017" cy="37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ts val="2090"/>
              </a:lnSpc>
            </a:pPr>
            <a:r>
              <a:rPr lang="fr-FR" sz="6000" dirty="0"/>
              <a:t>votre</a:t>
            </a:r>
            <a:r>
              <a:rPr lang="fr-FR" sz="6000" spc="-25" dirty="0"/>
              <a:t> </a:t>
            </a:r>
            <a:r>
              <a:rPr lang="fr-FR" sz="6000" spc="-2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1345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a7e81cd26_1_8"/>
          <p:cNvSpPr/>
          <p:nvPr/>
        </p:nvSpPr>
        <p:spPr>
          <a:xfrm>
            <a:off x="-26975" y="-202520"/>
            <a:ext cx="30302188" cy="8371160"/>
          </a:xfrm>
          <a:custGeom>
            <a:avLst/>
            <a:gdLst/>
            <a:ahLst/>
            <a:cxnLst/>
            <a:rect l="l" t="t" r="r" b="b"/>
            <a:pathLst>
              <a:path w="11005581" h="2164686" extrusionOk="0">
                <a:moveTo>
                  <a:pt x="0" y="0"/>
                </a:moveTo>
                <a:lnTo>
                  <a:pt x="11005581" y="0"/>
                </a:lnTo>
                <a:lnTo>
                  <a:pt x="11005581" y="2164686"/>
                </a:lnTo>
                <a:lnTo>
                  <a:pt x="0" y="2164686"/>
                </a:lnTo>
                <a:lnTo>
                  <a:pt x="0" y="0"/>
                </a:lnTo>
                <a:close/>
              </a:path>
            </a:pathLst>
          </a:custGeom>
          <a:solidFill>
            <a:srgbClr val="009F55"/>
          </a:solidFill>
          <a:ln>
            <a:noFill/>
          </a:ln>
        </p:spPr>
        <p:txBody>
          <a:bodyPr/>
          <a:lstStyle/>
          <a:p>
            <a:endParaRPr lang="fr-FR" sz="11226" dirty="0">
              <a:solidFill>
                <a:schemeClr val="tx1"/>
              </a:solidFill>
            </a:endParaRPr>
          </a:p>
        </p:txBody>
      </p:sp>
      <p:sp>
        <p:nvSpPr>
          <p:cNvPr id="115" name="Google Shape;115;g33a7e81cd26_1_8"/>
          <p:cNvSpPr txBox="1"/>
          <p:nvPr/>
        </p:nvSpPr>
        <p:spPr>
          <a:xfrm>
            <a:off x="0" y="764469"/>
            <a:ext cx="30275213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11"/>
              </a:lnSpc>
            </a:pPr>
            <a:r>
              <a:rPr lang="en-US" sz="10000" b="1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ENVIRONNEMENT</a:t>
            </a:r>
            <a:endParaRPr sz="100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16" name="Google Shape;116;g33a7e81cd26_1_8"/>
          <p:cNvSpPr txBox="1"/>
          <p:nvPr/>
        </p:nvSpPr>
        <p:spPr>
          <a:xfrm>
            <a:off x="-26974" y="3132459"/>
            <a:ext cx="30302188" cy="4108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02"/>
              </a:lnSpc>
            </a:pPr>
            <a:r>
              <a:rPr lang="fr-FR" sz="10000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Seriez-vous prêt(e) à utiliser des services d’IA plus écologiques, même si cela implique une légère baisse de performance ?</a:t>
            </a:r>
            <a:endParaRPr lang="fr-FR" sz="12692" dirty="0">
              <a:solidFill>
                <a:schemeClr val="bg1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pic>
        <p:nvPicPr>
          <p:cNvPr id="31" name="Image 30" descr="Une image contenant Police, Graphiqu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BB8806AC-F9A7-40AD-BBBD-E9CB4857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599" y="37697238"/>
            <a:ext cx="7794903" cy="5031669"/>
          </a:xfrm>
          <a:prstGeom prst="rect">
            <a:avLst/>
          </a:prstGeom>
        </p:spPr>
      </p:pic>
      <p:sp>
        <p:nvSpPr>
          <p:cNvPr id="32" name="object 6">
            <a:extLst>
              <a:ext uri="{FF2B5EF4-FFF2-40B4-BE49-F238E27FC236}">
                <a16:creationId xmlns:a16="http://schemas.microsoft.com/office/drawing/2014/main" id="{40506449-0CC0-49CA-B535-6501F4E09BD4}"/>
              </a:ext>
            </a:extLst>
          </p:cNvPr>
          <p:cNvSpPr/>
          <p:nvPr/>
        </p:nvSpPr>
        <p:spPr>
          <a:xfrm>
            <a:off x="1429283" y="38892653"/>
            <a:ext cx="6613332" cy="2949461"/>
          </a:xfrm>
          <a:custGeom>
            <a:avLst/>
            <a:gdLst/>
            <a:ahLst/>
            <a:cxnLst/>
            <a:rect l="l" t="t" r="r" b="b"/>
            <a:pathLst>
              <a:path w="1894839" h="1000125">
                <a:moveTo>
                  <a:pt x="0" y="0"/>
                </a:moveTo>
                <a:lnTo>
                  <a:pt x="1894331" y="0"/>
                </a:lnTo>
                <a:lnTo>
                  <a:pt x="1894331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66FD077C-C3B5-4481-9BE0-718DC055B82E}"/>
              </a:ext>
            </a:extLst>
          </p:cNvPr>
          <p:cNvSpPr txBox="1">
            <a:spLocks/>
          </p:cNvSpPr>
          <p:nvPr/>
        </p:nvSpPr>
        <p:spPr>
          <a:xfrm>
            <a:off x="1901440" y="40452149"/>
            <a:ext cx="5669017" cy="37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ts val="2090"/>
              </a:lnSpc>
            </a:pPr>
            <a:r>
              <a:rPr lang="fr-FR" sz="6000" b="1" dirty="0"/>
              <a:t>votre</a:t>
            </a:r>
            <a:r>
              <a:rPr lang="fr-FR" sz="6000" b="1" spc="-25" dirty="0"/>
              <a:t> </a:t>
            </a:r>
            <a:r>
              <a:rPr lang="fr-FR" sz="6000" b="1" spc="-20" dirty="0"/>
              <a:t>logo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919ABAD-BC7A-4583-9E63-057EBBE092C9}"/>
              </a:ext>
            </a:extLst>
          </p:cNvPr>
          <p:cNvSpPr txBox="1"/>
          <p:nvPr/>
        </p:nvSpPr>
        <p:spPr>
          <a:xfrm>
            <a:off x="-26975" y="27673141"/>
            <a:ext cx="15139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Marianne" panose="02000000000000000000" pitchFamily="2" charset="0"/>
              </a:rPr>
              <a:t>oui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BCEEF7-9F87-436B-B3C1-5C79B55C8499}"/>
              </a:ext>
            </a:extLst>
          </p:cNvPr>
          <p:cNvSpPr txBox="1"/>
          <p:nvPr/>
        </p:nvSpPr>
        <p:spPr>
          <a:xfrm>
            <a:off x="15163171" y="27703585"/>
            <a:ext cx="15139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Marianne" panose="02000000000000000000" pitchFamily="2" charset="0"/>
              </a:rPr>
              <a:t>non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A286E4C-AFD3-4282-9773-0EC944446E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12282" y="15191581"/>
            <a:ext cx="24250648" cy="1242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2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4055BEB-265A-4A23-9502-0DAAA224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888" y="9378828"/>
            <a:ext cx="24250650" cy="25965150"/>
          </a:xfrm>
          <a:prstGeom prst="rect">
            <a:avLst/>
          </a:prstGeom>
        </p:spPr>
      </p:pic>
      <p:sp>
        <p:nvSpPr>
          <p:cNvPr id="110" name="Google Shape;110;g33a7e81cd26_1_8"/>
          <p:cNvSpPr/>
          <p:nvPr/>
        </p:nvSpPr>
        <p:spPr>
          <a:xfrm>
            <a:off x="-26975" y="-202520"/>
            <a:ext cx="30302188" cy="8371160"/>
          </a:xfrm>
          <a:custGeom>
            <a:avLst/>
            <a:gdLst/>
            <a:ahLst/>
            <a:cxnLst/>
            <a:rect l="l" t="t" r="r" b="b"/>
            <a:pathLst>
              <a:path w="11005581" h="2164686" extrusionOk="0">
                <a:moveTo>
                  <a:pt x="0" y="0"/>
                </a:moveTo>
                <a:lnTo>
                  <a:pt x="11005581" y="0"/>
                </a:lnTo>
                <a:lnTo>
                  <a:pt x="11005581" y="2164686"/>
                </a:lnTo>
                <a:lnTo>
                  <a:pt x="0" y="2164686"/>
                </a:lnTo>
                <a:lnTo>
                  <a:pt x="0" y="0"/>
                </a:lnTo>
                <a:close/>
              </a:path>
            </a:pathLst>
          </a:custGeom>
          <a:solidFill>
            <a:srgbClr val="DCB7D6"/>
          </a:solidFill>
          <a:ln>
            <a:noFill/>
          </a:ln>
        </p:spPr>
        <p:txBody>
          <a:bodyPr/>
          <a:lstStyle/>
          <a:p>
            <a:endParaRPr lang="fr-FR" sz="11226" dirty="0">
              <a:solidFill>
                <a:schemeClr val="tx1"/>
              </a:solidFill>
            </a:endParaRPr>
          </a:p>
        </p:txBody>
      </p:sp>
      <p:sp>
        <p:nvSpPr>
          <p:cNvPr id="115" name="Google Shape;115;g33a7e81cd26_1_8"/>
          <p:cNvSpPr txBox="1"/>
          <p:nvPr/>
        </p:nvSpPr>
        <p:spPr>
          <a:xfrm>
            <a:off x="0" y="764469"/>
            <a:ext cx="30275213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11"/>
              </a:lnSpc>
            </a:pPr>
            <a:r>
              <a:rPr lang="fr-FR" sz="10000" b="1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NOS USAGES EN QUESTIONS</a:t>
            </a:r>
            <a:endParaRPr lang="fr-FR" sz="100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pPr algn="ctr">
              <a:lnSpc>
                <a:spcPct val="89011"/>
              </a:lnSpc>
            </a:pPr>
            <a:endParaRPr lang="en-US" sz="100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16" name="Google Shape;116;g33a7e81cd26_1_8"/>
          <p:cNvSpPr txBox="1"/>
          <p:nvPr/>
        </p:nvSpPr>
        <p:spPr>
          <a:xfrm>
            <a:off x="2108255" y="3132459"/>
            <a:ext cx="26058702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02"/>
              </a:lnSpc>
            </a:pPr>
            <a:r>
              <a:rPr lang="fr-FR" sz="10000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De quoi avez-vous besoin prioritairement pour être à l’aise avec l’IA ?</a:t>
            </a:r>
            <a:endParaRPr sz="12692" dirty="0">
              <a:solidFill>
                <a:schemeClr val="bg1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pic>
        <p:nvPicPr>
          <p:cNvPr id="31" name="Image 30" descr="Une image contenant Police, Graphiqu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BB8806AC-F9A7-40AD-BBBD-E9CB4857D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599" y="37697238"/>
            <a:ext cx="7794903" cy="5031669"/>
          </a:xfrm>
          <a:prstGeom prst="rect">
            <a:avLst/>
          </a:prstGeom>
        </p:spPr>
      </p:pic>
      <p:sp>
        <p:nvSpPr>
          <p:cNvPr id="32" name="object 6">
            <a:extLst>
              <a:ext uri="{FF2B5EF4-FFF2-40B4-BE49-F238E27FC236}">
                <a16:creationId xmlns:a16="http://schemas.microsoft.com/office/drawing/2014/main" id="{40506449-0CC0-49CA-B535-6501F4E09BD4}"/>
              </a:ext>
            </a:extLst>
          </p:cNvPr>
          <p:cNvSpPr/>
          <p:nvPr/>
        </p:nvSpPr>
        <p:spPr>
          <a:xfrm>
            <a:off x="1429283" y="38892653"/>
            <a:ext cx="6613332" cy="2949461"/>
          </a:xfrm>
          <a:custGeom>
            <a:avLst/>
            <a:gdLst/>
            <a:ahLst/>
            <a:cxnLst/>
            <a:rect l="l" t="t" r="r" b="b"/>
            <a:pathLst>
              <a:path w="1894839" h="1000125">
                <a:moveTo>
                  <a:pt x="0" y="0"/>
                </a:moveTo>
                <a:lnTo>
                  <a:pt x="1894331" y="0"/>
                </a:lnTo>
                <a:lnTo>
                  <a:pt x="1894331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66FD077C-C3B5-4481-9BE0-718DC055B82E}"/>
              </a:ext>
            </a:extLst>
          </p:cNvPr>
          <p:cNvSpPr txBox="1">
            <a:spLocks/>
          </p:cNvSpPr>
          <p:nvPr/>
        </p:nvSpPr>
        <p:spPr>
          <a:xfrm>
            <a:off x="1901440" y="40452149"/>
            <a:ext cx="5669017" cy="37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ts val="2090"/>
              </a:lnSpc>
            </a:pPr>
            <a:r>
              <a:rPr lang="fr-FR" sz="6000" b="1" dirty="0"/>
              <a:t>votre</a:t>
            </a:r>
            <a:r>
              <a:rPr lang="fr-FR" sz="6000" b="1" spc="-25" dirty="0"/>
              <a:t> </a:t>
            </a:r>
            <a:r>
              <a:rPr lang="fr-FR" sz="6000" b="1" spc="-20" dirty="0"/>
              <a:t>logo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010465-7A59-4C2B-B6C0-7E5C2EA5DB08}"/>
              </a:ext>
            </a:extLst>
          </p:cNvPr>
          <p:cNvSpPr txBox="1"/>
          <p:nvPr/>
        </p:nvSpPr>
        <p:spPr>
          <a:xfrm>
            <a:off x="4931966" y="11487434"/>
            <a:ext cx="622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Formations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604C09-499B-4852-BAD0-D84650DD9B1B}"/>
              </a:ext>
            </a:extLst>
          </p:cNvPr>
          <p:cNvSpPr txBox="1"/>
          <p:nvPr/>
        </p:nvSpPr>
        <p:spPr>
          <a:xfrm>
            <a:off x="17939444" y="11441565"/>
            <a:ext cx="7527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Ressources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FD5A17-05ED-4903-AD12-CF8078FA1984}"/>
              </a:ext>
            </a:extLst>
          </p:cNvPr>
          <p:cNvSpPr txBox="1"/>
          <p:nvPr/>
        </p:nvSpPr>
        <p:spPr>
          <a:xfrm>
            <a:off x="1349160" y="29612014"/>
            <a:ext cx="622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Boîtes à outils (jeux,</a:t>
            </a:r>
          </a:p>
          <a:p>
            <a:pPr algn="ctr"/>
            <a:r>
              <a:rPr lang="fr-FR" sz="4000" b="1" dirty="0">
                <a:latin typeface="Marianne" panose="02000000000000000000" pitchFamily="2" charset="0"/>
              </a:rPr>
              <a:t>méthodes)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0D91BEE-3941-4CAF-BACA-52404B696A09}"/>
              </a:ext>
            </a:extLst>
          </p:cNvPr>
          <p:cNvSpPr txBox="1"/>
          <p:nvPr/>
        </p:nvSpPr>
        <p:spPr>
          <a:xfrm>
            <a:off x="11955564" y="34003735"/>
            <a:ext cx="622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Réseau d’entraide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732B463-D9DB-48F8-9AC2-D1C36695EEB0}"/>
              </a:ext>
            </a:extLst>
          </p:cNvPr>
          <p:cNvSpPr txBox="1"/>
          <p:nvPr/>
        </p:nvSpPr>
        <p:spPr>
          <a:xfrm>
            <a:off x="23570804" y="29565847"/>
            <a:ext cx="4596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Cadre d’usage</a:t>
            </a:r>
          </a:p>
        </p:txBody>
      </p:sp>
    </p:spTree>
    <p:extLst>
      <p:ext uri="{BB962C8B-B14F-4D97-AF65-F5344CB8AC3E}">
        <p14:creationId xmlns:p14="http://schemas.microsoft.com/office/powerpoint/2010/main" val="26195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a7e81cd26_1_8"/>
          <p:cNvSpPr txBox="1"/>
          <p:nvPr/>
        </p:nvSpPr>
        <p:spPr>
          <a:xfrm>
            <a:off x="43827262" y="25297039"/>
            <a:ext cx="14299003" cy="1161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825" tIns="143825" rIns="143825" bIns="143825" anchor="ctr" anchorCtr="0">
            <a:noAutofit/>
          </a:bodyPr>
          <a:lstStyle/>
          <a:p>
            <a:pPr>
              <a:lnSpc>
                <a:spcPct val="166666"/>
              </a:lnSpc>
            </a:pPr>
            <a:endParaRPr sz="5096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3a7e81cd26_1_8"/>
          <p:cNvSpPr/>
          <p:nvPr/>
        </p:nvSpPr>
        <p:spPr>
          <a:xfrm>
            <a:off x="-26975" y="-202520"/>
            <a:ext cx="30302188" cy="8371160"/>
          </a:xfrm>
          <a:custGeom>
            <a:avLst/>
            <a:gdLst/>
            <a:ahLst/>
            <a:cxnLst/>
            <a:rect l="l" t="t" r="r" b="b"/>
            <a:pathLst>
              <a:path w="11005581" h="2164686" extrusionOk="0">
                <a:moveTo>
                  <a:pt x="0" y="0"/>
                </a:moveTo>
                <a:lnTo>
                  <a:pt x="11005581" y="0"/>
                </a:lnTo>
                <a:lnTo>
                  <a:pt x="11005581" y="2164686"/>
                </a:lnTo>
                <a:lnTo>
                  <a:pt x="0" y="2164686"/>
                </a:lnTo>
                <a:lnTo>
                  <a:pt x="0" y="0"/>
                </a:lnTo>
                <a:close/>
              </a:path>
            </a:pathLst>
          </a:custGeom>
          <a:solidFill>
            <a:srgbClr val="EB575F"/>
          </a:solidFill>
          <a:ln>
            <a:noFill/>
          </a:ln>
        </p:spPr>
        <p:txBody>
          <a:bodyPr/>
          <a:lstStyle/>
          <a:p>
            <a:endParaRPr lang="fr-FR" sz="11226">
              <a:solidFill>
                <a:schemeClr val="tx1"/>
              </a:solidFill>
            </a:endParaRPr>
          </a:p>
        </p:txBody>
      </p:sp>
      <p:sp>
        <p:nvSpPr>
          <p:cNvPr id="115" name="Google Shape;115;g33a7e81cd26_1_8"/>
          <p:cNvSpPr txBox="1"/>
          <p:nvPr/>
        </p:nvSpPr>
        <p:spPr>
          <a:xfrm>
            <a:off x="-26975" y="961649"/>
            <a:ext cx="30302188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11"/>
              </a:lnSpc>
            </a:pPr>
            <a:r>
              <a:rPr lang="fr-FR" sz="10000" b="1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NOS USAGES EN QUESTIONS</a:t>
            </a:r>
            <a:endParaRPr lang="fr-FR" sz="100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16" name="Google Shape;116;g33a7e81cd26_1_8"/>
          <p:cNvSpPr txBox="1"/>
          <p:nvPr/>
        </p:nvSpPr>
        <p:spPr>
          <a:xfrm>
            <a:off x="-26974" y="5031669"/>
            <a:ext cx="30302188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02"/>
              </a:lnSpc>
            </a:pPr>
            <a:r>
              <a:rPr lang="en-US" sz="10000" dirty="0" err="1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Utilisez-vous</a:t>
            </a:r>
            <a:r>
              <a:rPr lang="en-US" sz="10000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 des </a:t>
            </a:r>
            <a:r>
              <a:rPr lang="en-US" sz="10000" dirty="0" err="1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outils</a:t>
            </a:r>
            <a:r>
              <a:rPr lang="en-US" sz="10000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 </a:t>
            </a:r>
            <a:r>
              <a:rPr lang="en-US" sz="10000" dirty="0" err="1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d’IA</a:t>
            </a:r>
            <a:r>
              <a:rPr lang="en-US" sz="10000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 ?</a:t>
            </a:r>
            <a:endParaRPr sz="12692" dirty="0">
              <a:solidFill>
                <a:schemeClr val="bg1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pic>
        <p:nvPicPr>
          <p:cNvPr id="31" name="Image 30" descr="Une image contenant Police, Graphiqu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BB8806AC-F9A7-40AD-BBBD-E9CB4857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599" y="37697238"/>
            <a:ext cx="7794903" cy="5031669"/>
          </a:xfrm>
          <a:prstGeom prst="rect">
            <a:avLst/>
          </a:prstGeom>
        </p:spPr>
      </p:pic>
      <p:sp>
        <p:nvSpPr>
          <p:cNvPr id="32" name="object 6">
            <a:extLst>
              <a:ext uri="{FF2B5EF4-FFF2-40B4-BE49-F238E27FC236}">
                <a16:creationId xmlns:a16="http://schemas.microsoft.com/office/drawing/2014/main" id="{40506449-0CC0-49CA-B535-6501F4E09BD4}"/>
              </a:ext>
            </a:extLst>
          </p:cNvPr>
          <p:cNvSpPr/>
          <p:nvPr/>
        </p:nvSpPr>
        <p:spPr>
          <a:xfrm>
            <a:off x="1429283" y="38892653"/>
            <a:ext cx="6613332" cy="2949461"/>
          </a:xfrm>
          <a:custGeom>
            <a:avLst/>
            <a:gdLst/>
            <a:ahLst/>
            <a:cxnLst/>
            <a:rect l="l" t="t" r="r" b="b"/>
            <a:pathLst>
              <a:path w="1894839" h="1000125">
                <a:moveTo>
                  <a:pt x="0" y="0"/>
                </a:moveTo>
                <a:lnTo>
                  <a:pt x="1894331" y="0"/>
                </a:lnTo>
                <a:lnTo>
                  <a:pt x="1894331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66FD077C-C3B5-4481-9BE0-718DC055B82E}"/>
              </a:ext>
            </a:extLst>
          </p:cNvPr>
          <p:cNvSpPr txBox="1">
            <a:spLocks/>
          </p:cNvSpPr>
          <p:nvPr/>
        </p:nvSpPr>
        <p:spPr>
          <a:xfrm>
            <a:off x="1901440" y="40452149"/>
            <a:ext cx="5669017" cy="37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ts val="2090"/>
              </a:lnSpc>
            </a:pPr>
            <a:r>
              <a:rPr lang="fr-FR" sz="6000" b="1" dirty="0"/>
              <a:t>votre</a:t>
            </a:r>
            <a:r>
              <a:rPr lang="fr-FR" sz="6000" b="1" spc="-25" dirty="0"/>
              <a:t> </a:t>
            </a:r>
            <a:r>
              <a:rPr lang="fr-FR" sz="6000" b="1" spc="-20" dirty="0"/>
              <a:t>logo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4B205E-CD13-46C6-B9CE-5EF4F899AECB}"/>
              </a:ext>
            </a:extLst>
          </p:cNvPr>
          <p:cNvSpPr txBox="1"/>
          <p:nvPr/>
        </p:nvSpPr>
        <p:spPr>
          <a:xfrm>
            <a:off x="-26975" y="27673141"/>
            <a:ext cx="15139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Marianne" panose="02000000000000000000" pitchFamily="2" charset="0"/>
              </a:rPr>
              <a:t>jamais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5AF344B-B0BD-4805-BD49-94858D1BB8FE}"/>
              </a:ext>
            </a:extLst>
          </p:cNvPr>
          <p:cNvSpPr txBox="1"/>
          <p:nvPr/>
        </p:nvSpPr>
        <p:spPr>
          <a:xfrm>
            <a:off x="15163171" y="27703585"/>
            <a:ext cx="15139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Marianne" panose="02000000000000000000" pitchFamily="2" charset="0"/>
              </a:rPr>
              <a:t>en continu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E84EA5-D1E5-4E4E-BD46-2D1D61A0DB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12281" y="15191581"/>
            <a:ext cx="24250650" cy="124205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4055BEB-265A-4A23-9502-0DAAA224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0888" y="9378828"/>
            <a:ext cx="24250650" cy="25965150"/>
          </a:xfrm>
          <a:prstGeom prst="rect">
            <a:avLst/>
          </a:prstGeom>
        </p:spPr>
      </p:pic>
      <p:sp>
        <p:nvSpPr>
          <p:cNvPr id="110" name="Google Shape;110;g33a7e81cd26_1_8"/>
          <p:cNvSpPr/>
          <p:nvPr/>
        </p:nvSpPr>
        <p:spPr>
          <a:xfrm>
            <a:off x="-26975" y="-202520"/>
            <a:ext cx="30302188" cy="8371160"/>
          </a:xfrm>
          <a:custGeom>
            <a:avLst/>
            <a:gdLst/>
            <a:ahLst/>
            <a:cxnLst/>
            <a:rect l="l" t="t" r="r" b="b"/>
            <a:pathLst>
              <a:path w="11005581" h="2164686" extrusionOk="0">
                <a:moveTo>
                  <a:pt x="0" y="0"/>
                </a:moveTo>
                <a:lnTo>
                  <a:pt x="11005581" y="0"/>
                </a:lnTo>
                <a:lnTo>
                  <a:pt x="11005581" y="2164686"/>
                </a:lnTo>
                <a:lnTo>
                  <a:pt x="0" y="2164686"/>
                </a:lnTo>
                <a:lnTo>
                  <a:pt x="0" y="0"/>
                </a:lnTo>
                <a:close/>
              </a:path>
            </a:pathLst>
          </a:custGeom>
          <a:solidFill>
            <a:srgbClr val="458ECD"/>
          </a:solidFill>
          <a:ln>
            <a:noFill/>
          </a:ln>
        </p:spPr>
        <p:txBody>
          <a:bodyPr/>
          <a:lstStyle/>
          <a:p>
            <a:endParaRPr lang="fr-FR" sz="11226" dirty="0">
              <a:solidFill>
                <a:schemeClr val="tx1"/>
              </a:solidFill>
            </a:endParaRPr>
          </a:p>
        </p:txBody>
      </p:sp>
      <p:sp>
        <p:nvSpPr>
          <p:cNvPr id="115" name="Google Shape;115;g33a7e81cd26_1_8"/>
          <p:cNvSpPr txBox="1"/>
          <p:nvPr/>
        </p:nvSpPr>
        <p:spPr>
          <a:xfrm>
            <a:off x="0" y="764469"/>
            <a:ext cx="30275213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11"/>
              </a:lnSpc>
            </a:pPr>
            <a:r>
              <a:rPr lang="fr-FR" sz="10000" b="1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NOS USAGES EN QUESTIONS</a:t>
            </a:r>
            <a:endParaRPr lang="fr-FR" sz="100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pPr algn="ctr">
              <a:lnSpc>
                <a:spcPct val="89011"/>
              </a:lnSpc>
            </a:pPr>
            <a:endParaRPr lang="en-US" sz="100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16" name="Google Shape;116;g33a7e81cd26_1_8"/>
          <p:cNvSpPr txBox="1"/>
          <p:nvPr/>
        </p:nvSpPr>
        <p:spPr>
          <a:xfrm>
            <a:off x="2108255" y="3132459"/>
            <a:ext cx="26058702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02"/>
              </a:lnSpc>
            </a:pPr>
            <a:r>
              <a:rPr lang="fr-FR" sz="10000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À quelle fin avez-vous le plus souvent recours à des outils d’IA ? </a:t>
            </a:r>
            <a:endParaRPr sz="12692" dirty="0">
              <a:solidFill>
                <a:schemeClr val="bg1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pic>
        <p:nvPicPr>
          <p:cNvPr id="31" name="Image 30" descr="Une image contenant Police, Graphiqu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BB8806AC-F9A7-40AD-BBBD-E9CB4857D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599" y="37697238"/>
            <a:ext cx="7794903" cy="5031669"/>
          </a:xfrm>
          <a:prstGeom prst="rect">
            <a:avLst/>
          </a:prstGeom>
        </p:spPr>
      </p:pic>
      <p:sp>
        <p:nvSpPr>
          <p:cNvPr id="32" name="object 6">
            <a:extLst>
              <a:ext uri="{FF2B5EF4-FFF2-40B4-BE49-F238E27FC236}">
                <a16:creationId xmlns:a16="http://schemas.microsoft.com/office/drawing/2014/main" id="{40506449-0CC0-49CA-B535-6501F4E09BD4}"/>
              </a:ext>
            </a:extLst>
          </p:cNvPr>
          <p:cNvSpPr/>
          <p:nvPr/>
        </p:nvSpPr>
        <p:spPr>
          <a:xfrm>
            <a:off x="1429283" y="38892653"/>
            <a:ext cx="6613332" cy="2949461"/>
          </a:xfrm>
          <a:custGeom>
            <a:avLst/>
            <a:gdLst/>
            <a:ahLst/>
            <a:cxnLst/>
            <a:rect l="l" t="t" r="r" b="b"/>
            <a:pathLst>
              <a:path w="1894839" h="1000125">
                <a:moveTo>
                  <a:pt x="0" y="0"/>
                </a:moveTo>
                <a:lnTo>
                  <a:pt x="1894331" y="0"/>
                </a:lnTo>
                <a:lnTo>
                  <a:pt x="1894331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66FD077C-C3B5-4481-9BE0-718DC055B82E}"/>
              </a:ext>
            </a:extLst>
          </p:cNvPr>
          <p:cNvSpPr txBox="1">
            <a:spLocks/>
          </p:cNvSpPr>
          <p:nvPr/>
        </p:nvSpPr>
        <p:spPr>
          <a:xfrm>
            <a:off x="1901440" y="40452149"/>
            <a:ext cx="5669017" cy="37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ts val="2090"/>
              </a:lnSpc>
            </a:pPr>
            <a:r>
              <a:rPr lang="fr-FR" sz="6000" b="1" dirty="0"/>
              <a:t>votre</a:t>
            </a:r>
            <a:r>
              <a:rPr lang="fr-FR" sz="6000" b="1" spc="-25" dirty="0"/>
              <a:t> </a:t>
            </a:r>
            <a:r>
              <a:rPr lang="fr-FR" sz="6000" b="1" spc="-20" dirty="0"/>
              <a:t>logo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010465-7A59-4C2B-B6C0-7E5C2EA5DB08}"/>
              </a:ext>
            </a:extLst>
          </p:cNvPr>
          <p:cNvSpPr txBox="1"/>
          <p:nvPr/>
        </p:nvSpPr>
        <p:spPr>
          <a:xfrm>
            <a:off x="3945288" y="11487434"/>
            <a:ext cx="622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Code </a:t>
            </a:r>
          </a:p>
          <a:p>
            <a:pPr algn="ctr"/>
            <a:r>
              <a:rPr lang="fr-FR" sz="4000" b="1" dirty="0">
                <a:latin typeface="Marianne" panose="02000000000000000000" pitchFamily="2" charset="0"/>
              </a:rPr>
              <a:t>et analyse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604C09-499B-4852-BAD0-D84650DD9B1B}"/>
              </a:ext>
            </a:extLst>
          </p:cNvPr>
          <p:cNvSpPr txBox="1"/>
          <p:nvPr/>
        </p:nvSpPr>
        <p:spPr>
          <a:xfrm>
            <a:off x="20531650" y="11538135"/>
            <a:ext cx="622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Questions </a:t>
            </a:r>
          </a:p>
          <a:p>
            <a:pPr algn="ctr"/>
            <a:r>
              <a:rPr lang="fr-FR" sz="4000" b="1" dirty="0">
                <a:latin typeface="Marianne" panose="02000000000000000000" pitchFamily="2" charset="0"/>
              </a:rPr>
              <a:t>pratiques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FD5A17-05ED-4903-AD12-CF8078FA1984}"/>
              </a:ext>
            </a:extLst>
          </p:cNvPr>
          <p:cNvSpPr txBox="1"/>
          <p:nvPr/>
        </p:nvSpPr>
        <p:spPr>
          <a:xfrm>
            <a:off x="-169761" y="25855560"/>
            <a:ext cx="6221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Génération </a:t>
            </a:r>
          </a:p>
          <a:p>
            <a:pPr algn="ctr"/>
            <a:r>
              <a:rPr lang="fr-FR" sz="4000" b="1" dirty="0">
                <a:latin typeface="Marianne" panose="02000000000000000000" pitchFamily="2" charset="0"/>
              </a:rPr>
              <a:t>(image, </a:t>
            </a:r>
          </a:p>
          <a:p>
            <a:pPr algn="ctr"/>
            <a:r>
              <a:rPr lang="fr-FR" sz="4000" b="1" dirty="0">
                <a:latin typeface="Marianne" panose="02000000000000000000" pitchFamily="2" charset="0"/>
              </a:rPr>
              <a:t>vidéo…)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0D91BEE-3941-4CAF-BACA-52404B696A09}"/>
              </a:ext>
            </a:extLst>
          </p:cNvPr>
          <p:cNvSpPr txBox="1"/>
          <p:nvPr/>
        </p:nvSpPr>
        <p:spPr>
          <a:xfrm>
            <a:off x="11955564" y="34003735"/>
            <a:ext cx="622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Écriture</a:t>
            </a:r>
          </a:p>
          <a:p>
            <a:pPr algn="ctr"/>
            <a:r>
              <a:rPr lang="fr-FR" sz="4000" b="1" dirty="0">
                <a:latin typeface="Marianne" panose="02000000000000000000" pitchFamily="2" charset="0"/>
              </a:rPr>
              <a:t>réécriture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732B463-D9DB-48F8-9AC2-D1C36695EEB0}"/>
              </a:ext>
            </a:extLst>
          </p:cNvPr>
          <p:cNvSpPr txBox="1"/>
          <p:nvPr/>
        </p:nvSpPr>
        <p:spPr>
          <a:xfrm>
            <a:off x="25343247" y="25855560"/>
            <a:ext cx="459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Recherche d’informations</a:t>
            </a:r>
          </a:p>
        </p:txBody>
      </p:sp>
    </p:spTree>
    <p:extLst>
      <p:ext uri="{BB962C8B-B14F-4D97-AF65-F5344CB8AC3E}">
        <p14:creationId xmlns:p14="http://schemas.microsoft.com/office/powerpoint/2010/main" val="24232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a7e81cd26_1_8"/>
          <p:cNvSpPr/>
          <p:nvPr/>
        </p:nvSpPr>
        <p:spPr>
          <a:xfrm>
            <a:off x="-26975" y="-202520"/>
            <a:ext cx="30302188" cy="8371160"/>
          </a:xfrm>
          <a:custGeom>
            <a:avLst/>
            <a:gdLst/>
            <a:ahLst/>
            <a:cxnLst/>
            <a:rect l="l" t="t" r="r" b="b"/>
            <a:pathLst>
              <a:path w="11005581" h="2164686" extrusionOk="0">
                <a:moveTo>
                  <a:pt x="0" y="0"/>
                </a:moveTo>
                <a:lnTo>
                  <a:pt x="11005581" y="0"/>
                </a:lnTo>
                <a:lnTo>
                  <a:pt x="11005581" y="2164686"/>
                </a:lnTo>
                <a:lnTo>
                  <a:pt x="0" y="2164686"/>
                </a:lnTo>
                <a:lnTo>
                  <a:pt x="0" y="0"/>
                </a:lnTo>
                <a:close/>
              </a:path>
            </a:pathLst>
          </a:custGeom>
          <a:solidFill>
            <a:srgbClr val="458ECD"/>
          </a:solidFill>
          <a:ln>
            <a:noFill/>
          </a:ln>
        </p:spPr>
        <p:txBody>
          <a:bodyPr/>
          <a:lstStyle/>
          <a:p>
            <a:endParaRPr lang="fr-FR" sz="11226" dirty="0">
              <a:solidFill>
                <a:schemeClr val="tx1"/>
              </a:solidFill>
            </a:endParaRPr>
          </a:p>
        </p:txBody>
      </p:sp>
      <p:sp>
        <p:nvSpPr>
          <p:cNvPr id="115" name="Google Shape;115;g33a7e81cd26_1_8"/>
          <p:cNvSpPr txBox="1"/>
          <p:nvPr/>
        </p:nvSpPr>
        <p:spPr>
          <a:xfrm>
            <a:off x="0" y="764469"/>
            <a:ext cx="30275213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11"/>
              </a:lnSpc>
            </a:pPr>
            <a:r>
              <a:rPr lang="en-US" sz="10000" b="1" dirty="0">
                <a:solidFill>
                  <a:schemeClr val="bg1"/>
                </a:solidFill>
                <a:latin typeface="Marianne" panose="02000000000000000000" pitchFamily="2" charset="0"/>
                <a:sym typeface="League Gothic"/>
              </a:rPr>
              <a:t>NOS USAGES EN QUESTIONS</a:t>
            </a:r>
            <a:endParaRPr lang="en-US" sz="100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16" name="Google Shape;116;g33a7e81cd26_1_8"/>
          <p:cNvSpPr txBox="1"/>
          <p:nvPr/>
        </p:nvSpPr>
        <p:spPr>
          <a:xfrm>
            <a:off x="694245" y="3983060"/>
            <a:ext cx="29043934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02"/>
              </a:lnSpc>
            </a:pPr>
            <a:r>
              <a:rPr lang="fr-FR" sz="10000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Quelle est votre perception de l’IA ? </a:t>
            </a:r>
          </a:p>
        </p:txBody>
      </p:sp>
      <p:pic>
        <p:nvPicPr>
          <p:cNvPr id="31" name="Image 30" descr="Une image contenant Police, Graphiqu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BB8806AC-F9A7-40AD-BBBD-E9CB4857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599" y="37697238"/>
            <a:ext cx="7794903" cy="5031669"/>
          </a:xfrm>
          <a:prstGeom prst="rect">
            <a:avLst/>
          </a:prstGeom>
        </p:spPr>
      </p:pic>
      <p:sp>
        <p:nvSpPr>
          <p:cNvPr id="32" name="object 6">
            <a:extLst>
              <a:ext uri="{FF2B5EF4-FFF2-40B4-BE49-F238E27FC236}">
                <a16:creationId xmlns:a16="http://schemas.microsoft.com/office/drawing/2014/main" id="{40506449-0CC0-49CA-B535-6501F4E09BD4}"/>
              </a:ext>
            </a:extLst>
          </p:cNvPr>
          <p:cNvSpPr/>
          <p:nvPr/>
        </p:nvSpPr>
        <p:spPr>
          <a:xfrm>
            <a:off x="1429283" y="38892653"/>
            <a:ext cx="6613332" cy="2949461"/>
          </a:xfrm>
          <a:custGeom>
            <a:avLst/>
            <a:gdLst/>
            <a:ahLst/>
            <a:cxnLst/>
            <a:rect l="l" t="t" r="r" b="b"/>
            <a:pathLst>
              <a:path w="1894839" h="1000125">
                <a:moveTo>
                  <a:pt x="0" y="0"/>
                </a:moveTo>
                <a:lnTo>
                  <a:pt x="1894331" y="0"/>
                </a:lnTo>
                <a:lnTo>
                  <a:pt x="1894331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66FD077C-C3B5-4481-9BE0-718DC055B82E}"/>
              </a:ext>
            </a:extLst>
          </p:cNvPr>
          <p:cNvSpPr txBox="1">
            <a:spLocks/>
          </p:cNvSpPr>
          <p:nvPr/>
        </p:nvSpPr>
        <p:spPr>
          <a:xfrm>
            <a:off x="1901440" y="40452149"/>
            <a:ext cx="5669017" cy="37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ts val="2090"/>
              </a:lnSpc>
            </a:pPr>
            <a:r>
              <a:rPr lang="fr-FR" sz="6000" b="1" dirty="0"/>
              <a:t>votre</a:t>
            </a:r>
            <a:r>
              <a:rPr lang="fr-FR" sz="6000" b="1" spc="-25" dirty="0"/>
              <a:t> </a:t>
            </a:r>
            <a:r>
              <a:rPr lang="fr-FR" sz="6000" b="1" spc="-20" dirty="0"/>
              <a:t>logo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2B5674-7726-4F5E-A503-85EA41C2A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24" y="24941964"/>
            <a:ext cx="27963376" cy="112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3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a7e81cd26_1_8"/>
          <p:cNvSpPr txBox="1"/>
          <p:nvPr/>
        </p:nvSpPr>
        <p:spPr>
          <a:xfrm>
            <a:off x="43827262" y="25297039"/>
            <a:ext cx="14299003" cy="1161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825" tIns="143825" rIns="143825" bIns="143825" anchor="ctr" anchorCtr="0">
            <a:noAutofit/>
          </a:bodyPr>
          <a:lstStyle/>
          <a:p>
            <a:pPr>
              <a:lnSpc>
                <a:spcPct val="166666"/>
              </a:lnSpc>
            </a:pPr>
            <a:endParaRPr sz="5096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3a7e81cd26_1_8"/>
          <p:cNvSpPr/>
          <p:nvPr/>
        </p:nvSpPr>
        <p:spPr>
          <a:xfrm>
            <a:off x="-26975" y="-202520"/>
            <a:ext cx="30302188" cy="8371160"/>
          </a:xfrm>
          <a:custGeom>
            <a:avLst/>
            <a:gdLst/>
            <a:ahLst/>
            <a:cxnLst/>
            <a:rect l="l" t="t" r="r" b="b"/>
            <a:pathLst>
              <a:path w="11005581" h="2164686" extrusionOk="0">
                <a:moveTo>
                  <a:pt x="0" y="0"/>
                </a:moveTo>
                <a:lnTo>
                  <a:pt x="11005581" y="0"/>
                </a:lnTo>
                <a:lnTo>
                  <a:pt x="11005581" y="2164686"/>
                </a:lnTo>
                <a:lnTo>
                  <a:pt x="0" y="2164686"/>
                </a:lnTo>
                <a:lnTo>
                  <a:pt x="0" y="0"/>
                </a:lnTo>
                <a:close/>
              </a:path>
            </a:pathLst>
          </a:custGeom>
          <a:solidFill>
            <a:srgbClr val="F8DC06"/>
          </a:solidFill>
          <a:ln>
            <a:noFill/>
          </a:ln>
        </p:spPr>
        <p:txBody>
          <a:bodyPr/>
          <a:lstStyle/>
          <a:p>
            <a:endParaRPr lang="fr-FR" sz="11226">
              <a:solidFill>
                <a:schemeClr val="tx1"/>
              </a:solidFill>
            </a:endParaRPr>
          </a:p>
        </p:txBody>
      </p:sp>
      <p:sp>
        <p:nvSpPr>
          <p:cNvPr id="115" name="Google Shape;115;g33a7e81cd26_1_8"/>
          <p:cNvSpPr txBox="1"/>
          <p:nvPr/>
        </p:nvSpPr>
        <p:spPr>
          <a:xfrm>
            <a:off x="-26975" y="961649"/>
            <a:ext cx="30302188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11"/>
              </a:lnSpc>
            </a:pPr>
            <a:r>
              <a:rPr lang="fr-FR" sz="10000" b="1" dirty="0">
                <a:solidFill>
                  <a:schemeClr val="tx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NOS RAPPORTS À L’IA EN QUESTIONS</a:t>
            </a:r>
            <a:endParaRPr sz="100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116" name="Google Shape;116;g33a7e81cd26_1_8"/>
          <p:cNvSpPr txBox="1"/>
          <p:nvPr/>
        </p:nvSpPr>
        <p:spPr>
          <a:xfrm>
            <a:off x="4498429" y="3965745"/>
            <a:ext cx="21135568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lnSpc>
                <a:spcPct val="89002"/>
              </a:lnSpc>
            </a:pPr>
            <a:r>
              <a:rPr lang="fr-FR" sz="10000" dirty="0">
                <a:solidFill>
                  <a:schemeClr val="tx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Qu’est-ce qui vous enthousiasme le plus avec l’IA ? </a:t>
            </a:r>
            <a:endParaRPr lang="fr-FR" sz="12692" dirty="0">
              <a:solidFill>
                <a:schemeClr val="tx1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pic>
        <p:nvPicPr>
          <p:cNvPr id="31" name="Image 30" descr="Une image contenant Police, Graphiqu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BB8806AC-F9A7-40AD-BBBD-E9CB4857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599" y="37697238"/>
            <a:ext cx="7794903" cy="5031669"/>
          </a:xfrm>
          <a:prstGeom prst="rect">
            <a:avLst/>
          </a:prstGeom>
        </p:spPr>
      </p:pic>
      <p:sp>
        <p:nvSpPr>
          <p:cNvPr id="32" name="object 6">
            <a:extLst>
              <a:ext uri="{FF2B5EF4-FFF2-40B4-BE49-F238E27FC236}">
                <a16:creationId xmlns:a16="http://schemas.microsoft.com/office/drawing/2014/main" id="{40506449-0CC0-49CA-B535-6501F4E09BD4}"/>
              </a:ext>
            </a:extLst>
          </p:cNvPr>
          <p:cNvSpPr/>
          <p:nvPr/>
        </p:nvSpPr>
        <p:spPr>
          <a:xfrm>
            <a:off x="1429283" y="38892653"/>
            <a:ext cx="6613332" cy="2949461"/>
          </a:xfrm>
          <a:custGeom>
            <a:avLst/>
            <a:gdLst/>
            <a:ahLst/>
            <a:cxnLst/>
            <a:rect l="l" t="t" r="r" b="b"/>
            <a:pathLst>
              <a:path w="1894839" h="1000125">
                <a:moveTo>
                  <a:pt x="0" y="0"/>
                </a:moveTo>
                <a:lnTo>
                  <a:pt x="1894331" y="0"/>
                </a:lnTo>
                <a:lnTo>
                  <a:pt x="1894331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66FD077C-C3B5-4481-9BE0-718DC055B82E}"/>
              </a:ext>
            </a:extLst>
          </p:cNvPr>
          <p:cNvSpPr txBox="1">
            <a:spLocks/>
          </p:cNvSpPr>
          <p:nvPr/>
        </p:nvSpPr>
        <p:spPr>
          <a:xfrm>
            <a:off x="1901440" y="40452149"/>
            <a:ext cx="5669017" cy="37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ts val="2090"/>
              </a:lnSpc>
            </a:pPr>
            <a:r>
              <a:rPr lang="fr-FR" sz="6000" b="1" dirty="0"/>
              <a:t>votre</a:t>
            </a:r>
            <a:r>
              <a:rPr lang="fr-FR" sz="6000" b="1" spc="-25" dirty="0"/>
              <a:t> </a:t>
            </a:r>
            <a:r>
              <a:rPr lang="fr-FR" sz="6000" b="1" spc="-20" dirty="0"/>
              <a:t>logo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E51ED0D-4BD4-42E1-A9B3-1ED974BF81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2940888" y="9378828"/>
            <a:ext cx="24250650" cy="2596515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88618FB-EB85-4DD3-9D85-1EA9651B3AAE}"/>
              </a:ext>
            </a:extLst>
          </p:cNvPr>
          <p:cNvSpPr txBox="1"/>
          <p:nvPr/>
        </p:nvSpPr>
        <p:spPr>
          <a:xfrm>
            <a:off x="-1114498" y="10669153"/>
            <a:ext cx="12513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Marianne" panose="02000000000000000000" pitchFamily="2" charset="0"/>
              </a:rPr>
              <a:t>Progrès </a:t>
            </a:r>
          </a:p>
          <a:p>
            <a:pPr algn="ctr"/>
            <a:r>
              <a:rPr lang="fr-FR" sz="6000" b="1" dirty="0">
                <a:latin typeface="Marianne" panose="02000000000000000000" pitchFamily="2" charset="0"/>
              </a:rPr>
              <a:t>scientifique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65378B5-7CCA-47C2-931C-E5A387652563}"/>
              </a:ext>
            </a:extLst>
          </p:cNvPr>
          <p:cNvSpPr txBox="1"/>
          <p:nvPr/>
        </p:nvSpPr>
        <p:spPr>
          <a:xfrm>
            <a:off x="19434370" y="10880044"/>
            <a:ext cx="12513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Marianne" panose="02000000000000000000" pitchFamily="2" charset="0"/>
              </a:rPr>
              <a:t>Réduction </a:t>
            </a:r>
          </a:p>
          <a:p>
            <a:pPr algn="ctr"/>
            <a:r>
              <a:rPr lang="fr-FR" sz="6000" b="1" dirty="0">
                <a:latin typeface="Marianne" panose="02000000000000000000" pitchFamily="2" charset="0"/>
              </a:rPr>
              <a:t>des inégalités </a:t>
            </a:r>
          </a:p>
          <a:p>
            <a:pPr algn="ctr"/>
            <a:r>
              <a:rPr lang="fr-FR" sz="6000" b="1" dirty="0">
                <a:latin typeface="Marianne" panose="02000000000000000000" pitchFamily="2" charset="0"/>
              </a:rPr>
              <a:t>d’accès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41E5EF-913B-4F23-830B-82E298FF59F7}"/>
              </a:ext>
            </a:extLst>
          </p:cNvPr>
          <p:cNvSpPr txBox="1"/>
          <p:nvPr/>
        </p:nvSpPr>
        <p:spPr>
          <a:xfrm>
            <a:off x="1314170" y="32227125"/>
            <a:ext cx="7656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Marianne" panose="02000000000000000000" pitchFamily="2" charset="0"/>
              </a:rPr>
              <a:t>Puissance</a:t>
            </a:r>
          </a:p>
          <a:p>
            <a:pPr algn="ctr"/>
            <a:r>
              <a:rPr lang="fr-FR" sz="6000" b="1" dirty="0">
                <a:latin typeface="Marianne" panose="02000000000000000000" pitchFamily="2" charset="0"/>
              </a:rPr>
              <a:t>d’analyse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616D5F5-ACBF-4665-833A-46294302E433}"/>
              </a:ext>
            </a:extLst>
          </p:cNvPr>
          <p:cNvSpPr txBox="1"/>
          <p:nvPr/>
        </p:nvSpPr>
        <p:spPr>
          <a:xfrm>
            <a:off x="18733012" y="32227125"/>
            <a:ext cx="12513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Marianne" panose="02000000000000000000" pitchFamily="2" charset="0"/>
              </a:rPr>
              <a:t>Productivité </a:t>
            </a:r>
          </a:p>
          <a:p>
            <a:pPr algn="ctr"/>
            <a:r>
              <a:rPr lang="fr-FR" sz="6000" b="1" dirty="0">
                <a:latin typeface="Marianne" panose="02000000000000000000" pitchFamily="2" charset="0"/>
              </a:rPr>
              <a:t>accélérée</a:t>
            </a:r>
          </a:p>
        </p:txBody>
      </p:sp>
    </p:spTree>
    <p:extLst>
      <p:ext uri="{BB962C8B-B14F-4D97-AF65-F5344CB8AC3E}">
        <p14:creationId xmlns:p14="http://schemas.microsoft.com/office/powerpoint/2010/main" val="409805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a7e81cd26_1_8"/>
          <p:cNvSpPr txBox="1"/>
          <p:nvPr/>
        </p:nvSpPr>
        <p:spPr>
          <a:xfrm>
            <a:off x="43827262" y="25297039"/>
            <a:ext cx="14299003" cy="1161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825" tIns="143825" rIns="143825" bIns="143825" anchor="ctr" anchorCtr="0">
            <a:noAutofit/>
          </a:bodyPr>
          <a:lstStyle/>
          <a:p>
            <a:pPr>
              <a:lnSpc>
                <a:spcPct val="166666"/>
              </a:lnSpc>
            </a:pPr>
            <a:endParaRPr sz="5096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3a7e81cd26_1_8"/>
          <p:cNvSpPr/>
          <p:nvPr/>
        </p:nvSpPr>
        <p:spPr>
          <a:xfrm>
            <a:off x="-26975" y="-202520"/>
            <a:ext cx="30302188" cy="8371160"/>
          </a:xfrm>
          <a:custGeom>
            <a:avLst/>
            <a:gdLst/>
            <a:ahLst/>
            <a:cxnLst/>
            <a:rect l="l" t="t" r="r" b="b"/>
            <a:pathLst>
              <a:path w="11005581" h="2164686" extrusionOk="0">
                <a:moveTo>
                  <a:pt x="0" y="0"/>
                </a:moveTo>
                <a:lnTo>
                  <a:pt x="11005581" y="0"/>
                </a:lnTo>
                <a:lnTo>
                  <a:pt x="11005581" y="2164686"/>
                </a:lnTo>
                <a:lnTo>
                  <a:pt x="0" y="2164686"/>
                </a:lnTo>
                <a:lnTo>
                  <a:pt x="0" y="0"/>
                </a:lnTo>
                <a:close/>
              </a:path>
            </a:pathLst>
          </a:custGeom>
          <a:solidFill>
            <a:srgbClr val="F8DC06"/>
          </a:solidFill>
          <a:ln>
            <a:noFill/>
          </a:ln>
        </p:spPr>
        <p:txBody>
          <a:bodyPr/>
          <a:lstStyle/>
          <a:p>
            <a:endParaRPr lang="fr-FR" sz="11226">
              <a:solidFill>
                <a:schemeClr val="tx1"/>
              </a:solidFill>
            </a:endParaRPr>
          </a:p>
        </p:txBody>
      </p:sp>
      <p:sp>
        <p:nvSpPr>
          <p:cNvPr id="115" name="Google Shape;115;g33a7e81cd26_1_8"/>
          <p:cNvSpPr txBox="1"/>
          <p:nvPr/>
        </p:nvSpPr>
        <p:spPr>
          <a:xfrm>
            <a:off x="-26975" y="961649"/>
            <a:ext cx="30302188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11"/>
              </a:lnSpc>
            </a:pPr>
            <a:r>
              <a:rPr lang="fr-FR" sz="10000" b="1" dirty="0">
                <a:solidFill>
                  <a:schemeClr val="tx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NOS RAPPORTS À L’IA EN QUESTIONS</a:t>
            </a:r>
            <a:endParaRPr sz="100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116" name="Google Shape;116;g33a7e81cd26_1_8"/>
          <p:cNvSpPr txBox="1"/>
          <p:nvPr/>
        </p:nvSpPr>
        <p:spPr>
          <a:xfrm>
            <a:off x="2198371" y="4364572"/>
            <a:ext cx="25851495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lnSpc>
                <a:spcPct val="89002"/>
              </a:lnSpc>
            </a:pPr>
            <a:r>
              <a:rPr lang="fr-FR" sz="10000" dirty="0">
                <a:solidFill>
                  <a:schemeClr val="tx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Quelle voie devrions-nous tracer collectivement ? </a:t>
            </a:r>
            <a:endParaRPr lang="fr-FR" sz="12692" dirty="0">
              <a:solidFill>
                <a:schemeClr val="tx1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pic>
        <p:nvPicPr>
          <p:cNvPr id="31" name="Image 30" descr="Une image contenant Police, Graphiqu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BB8806AC-F9A7-40AD-BBBD-E9CB4857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599" y="37697238"/>
            <a:ext cx="7794903" cy="5031669"/>
          </a:xfrm>
          <a:prstGeom prst="rect">
            <a:avLst/>
          </a:prstGeom>
        </p:spPr>
      </p:pic>
      <p:sp>
        <p:nvSpPr>
          <p:cNvPr id="32" name="object 6">
            <a:extLst>
              <a:ext uri="{FF2B5EF4-FFF2-40B4-BE49-F238E27FC236}">
                <a16:creationId xmlns:a16="http://schemas.microsoft.com/office/drawing/2014/main" id="{40506449-0CC0-49CA-B535-6501F4E09BD4}"/>
              </a:ext>
            </a:extLst>
          </p:cNvPr>
          <p:cNvSpPr/>
          <p:nvPr/>
        </p:nvSpPr>
        <p:spPr>
          <a:xfrm>
            <a:off x="1429283" y="38892653"/>
            <a:ext cx="6613332" cy="2949461"/>
          </a:xfrm>
          <a:custGeom>
            <a:avLst/>
            <a:gdLst/>
            <a:ahLst/>
            <a:cxnLst/>
            <a:rect l="l" t="t" r="r" b="b"/>
            <a:pathLst>
              <a:path w="1894839" h="1000125">
                <a:moveTo>
                  <a:pt x="0" y="0"/>
                </a:moveTo>
                <a:lnTo>
                  <a:pt x="1894331" y="0"/>
                </a:lnTo>
                <a:lnTo>
                  <a:pt x="1894331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66FD077C-C3B5-4481-9BE0-718DC055B82E}"/>
              </a:ext>
            </a:extLst>
          </p:cNvPr>
          <p:cNvSpPr txBox="1">
            <a:spLocks/>
          </p:cNvSpPr>
          <p:nvPr/>
        </p:nvSpPr>
        <p:spPr>
          <a:xfrm>
            <a:off x="1901440" y="40452149"/>
            <a:ext cx="5669017" cy="37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ts val="2090"/>
              </a:lnSpc>
            </a:pPr>
            <a:r>
              <a:rPr lang="fr-FR" sz="6000" b="1" dirty="0"/>
              <a:t>votre</a:t>
            </a:r>
            <a:r>
              <a:rPr lang="fr-FR" sz="6000" b="1" spc="-25" dirty="0"/>
              <a:t> </a:t>
            </a:r>
            <a:r>
              <a:rPr lang="fr-FR" sz="6000" b="1" spc="-20" dirty="0"/>
              <a:t>logo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C400064-4062-49C9-9751-183A37A7AB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5764" y="14569440"/>
            <a:ext cx="30107191" cy="1542018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EB9EA26-B3E7-4ECF-B2E6-1AEBB550ED45}"/>
              </a:ext>
            </a:extLst>
          </p:cNvPr>
          <p:cNvSpPr txBox="1"/>
          <p:nvPr/>
        </p:nvSpPr>
        <p:spPr>
          <a:xfrm>
            <a:off x="1092540" y="28141535"/>
            <a:ext cx="15139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Marianne" panose="02000000000000000000" pitchFamily="2" charset="0"/>
              </a:rPr>
              <a:t>INFORMER </a:t>
            </a:r>
          </a:p>
          <a:p>
            <a:r>
              <a:rPr lang="fr-FR" sz="4800" b="1" dirty="0">
                <a:latin typeface="Marianne" panose="02000000000000000000" pitchFamily="2" charset="0"/>
              </a:rPr>
              <a:t>AVANT TOUT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D4C7B1C-A2F8-4B01-9FE0-6C34A825DB0F}"/>
              </a:ext>
            </a:extLst>
          </p:cNvPr>
          <p:cNvSpPr txBox="1"/>
          <p:nvPr/>
        </p:nvSpPr>
        <p:spPr>
          <a:xfrm>
            <a:off x="14043657" y="28141535"/>
            <a:ext cx="15139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800" b="1" dirty="0">
                <a:latin typeface="Marianne" panose="02000000000000000000" pitchFamily="2" charset="0"/>
              </a:rPr>
              <a:t>ENCADRER </a:t>
            </a:r>
          </a:p>
          <a:p>
            <a:pPr algn="r"/>
            <a:r>
              <a:rPr lang="fr-FR" sz="4800" b="1" dirty="0">
                <a:latin typeface="Marianne" panose="02000000000000000000" pitchFamily="2" charset="0"/>
              </a:rPr>
              <a:t>STRICTEMENT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38B69F2-F53A-4A86-B824-B020C013E892}"/>
              </a:ext>
            </a:extLst>
          </p:cNvPr>
          <p:cNvSpPr txBox="1"/>
          <p:nvPr/>
        </p:nvSpPr>
        <p:spPr>
          <a:xfrm>
            <a:off x="8662048" y="15164479"/>
            <a:ext cx="1091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Marianne" panose="02000000000000000000" pitchFamily="2" charset="0"/>
              </a:rPr>
              <a:t>ENCOURAGER</a:t>
            </a:r>
          </a:p>
          <a:p>
            <a:pPr algn="ctr"/>
            <a:r>
              <a:rPr lang="fr-FR" sz="4800" b="1" dirty="0">
                <a:latin typeface="Marianne" panose="02000000000000000000" pitchFamily="2" charset="0"/>
              </a:rPr>
              <a:t>L’EXPÉRIMENTATION</a:t>
            </a:r>
          </a:p>
        </p:txBody>
      </p:sp>
    </p:spTree>
    <p:extLst>
      <p:ext uri="{BB962C8B-B14F-4D97-AF65-F5344CB8AC3E}">
        <p14:creationId xmlns:p14="http://schemas.microsoft.com/office/powerpoint/2010/main" val="425169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a7e81cd26_1_8"/>
          <p:cNvSpPr txBox="1"/>
          <p:nvPr/>
        </p:nvSpPr>
        <p:spPr>
          <a:xfrm>
            <a:off x="43827262" y="25297039"/>
            <a:ext cx="14299003" cy="1161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825" tIns="143825" rIns="143825" bIns="143825" anchor="ctr" anchorCtr="0">
            <a:noAutofit/>
          </a:bodyPr>
          <a:lstStyle/>
          <a:p>
            <a:pPr>
              <a:lnSpc>
                <a:spcPct val="166666"/>
              </a:lnSpc>
            </a:pPr>
            <a:endParaRPr sz="5096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3a7e81cd26_1_8"/>
          <p:cNvSpPr/>
          <p:nvPr/>
        </p:nvSpPr>
        <p:spPr>
          <a:xfrm>
            <a:off x="-26975" y="-202520"/>
            <a:ext cx="30302188" cy="8371160"/>
          </a:xfrm>
          <a:custGeom>
            <a:avLst/>
            <a:gdLst/>
            <a:ahLst/>
            <a:cxnLst/>
            <a:rect l="l" t="t" r="r" b="b"/>
            <a:pathLst>
              <a:path w="11005581" h="2164686" extrusionOk="0">
                <a:moveTo>
                  <a:pt x="0" y="0"/>
                </a:moveTo>
                <a:lnTo>
                  <a:pt x="11005581" y="0"/>
                </a:lnTo>
                <a:lnTo>
                  <a:pt x="11005581" y="2164686"/>
                </a:lnTo>
                <a:lnTo>
                  <a:pt x="0" y="2164686"/>
                </a:lnTo>
                <a:lnTo>
                  <a:pt x="0" y="0"/>
                </a:lnTo>
                <a:close/>
              </a:path>
            </a:pathLst>
          </a:custGeom>
          <a:solidFill>
            <a:srgbClr val="F8DC06"/>
          </a:solidFill>
          <a:ln>
            <a:noFill/>
          </a:ln>
        </p:spPr>
        <p:txBody>
          <a:bodyPr/>
          <a:lstStyle/>
          <a:p>
            <a:endParaRPr lang="fr-FR" sz="11226">
              <a:solidFill>
                <a:schemeClr val="tx1"/>
              </a:solidFill>
            </a:endParaRPr>
          </a:p>
        </p:txBody>
      </p:sp>
      <p:sp>
        <p:nvSpPr>
          <p:cNvPr id="115" name="Google Shape;115;g33a7e81cd26_1_8"/>
          <p:cNvSpPr txBox="1"/>
          <p:nvPr/>
        </p:nvSpPr>
        <p:spPr>
          <a:xfrm>
            <a:off x="-26975" y="961649"/>
            <a:ext cx="30302188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11"/>
              </a:lnSpc>
            </a:pPr>
            <a:r>
              <a:rPr lang="fr-FR" sz="10000" b="1" dirty="0">
                <a:solidFill>
                  <a:schemeClr val="tx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NOS RAPPORTS À L’IA EN QUESTIONS</a:t>
            </a:r>
            <a:endParaRPr sz="100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pic>
        <p:nvPicPr>
          <p:cNvPr id="31" name="Image 30" descr="Une image contenant Police, Graphiqu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BB8806AC-F9A7-40AD-BBBD-E9CB4857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599" y="37697238"/>
            <a:ext cx="7794903" cy="5031669"/>
          </a:xfrm>
          <a:prstGeom prst="rect">
            <a:avLst/>
          </a:prstGeom>
        </p:spPr>
      </p:pic>
      <p:sp>
        <p:nvSpPr>
          <p:cNvPr id="32" name="object 6">
            <a:extLst>
              <a:ext uri="{FF2B5EF4-FFF2-40B4-BE49-F238E27FC236}">
                <a16:creationId xmlns:a16="http://schemas.microsoft.com/office/drawing/2014/main" id="{40506449-0CC0-49CA-B535-6501F4E09BD4}"/>
              </a:ext>
            </a:extLst>
          </p:cNvPr>
          <p:cNvSpPr/>
          <p:nvPr/>
        </p:nvSpPr>
        <p:spPr>
          <a:xfrm>
            <a:off x="1429283" y="38892653"/>
            <a:ext cx="6613332" cy="2949461"/>
          </a:xfrm>
          <a:custGeom>
            <a:avLst/>
            <a:gdLst/>
            <a:ahLst/>
            <a:cxnLst/>
            <a:rect l="l" t="t" r="r" b="b"/>
            <a:pathLst>
              <a:path w="1894839" h="1000125">
                <a:moveTo>
                  <a:pt x="0" y="0"/>
                </a:moveTo>
                <a:lnTo>
                  <a:pt x="1894331" y="0"/>
                </a:lnTo>
                <a:lnTo>
                  <a:pt x="1894331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66FD077C-C3B5-4481-9BE0-718DC055B82E}"/>
              </a:ext>
            </a:extLst>
          </p:cNvPr>
          <p:cNvSpPr txBox="1">
            <a:spLocks/>
          </p:cNvSpPr>
          <p:nvPr/>
        </p:nvSpPr>
        <p:spPr>
          <a:xfrm>
            <a:off x="1901440" y="40452149"/>
            <a:ext cx="5669017" cy="37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ts val="2090"/>
              </a:lnSpc>
            </a:pPr>
            <a:r>
              <a:rPr lang="fr-FR" sz="6000" b="1" dirty="0"/>
              <a:t>votre</a:t>
            </a:r>
            <a:r>
              <a:rPr lang="fr-FR" sz="6000" b="1" spc="-25" dirty="0"/>
              <a:t> </a:t>
            </a:r>
            <a:r>
              <a:rPr lang="fr-FR" sz="6000" b="1" spc="-20" dirty="0"/>
              <a:t>logo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E51ED0D-4BD4-42E1-A9B3-1ED974BF81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0888" y="9378828"/>
            <a:ext cx="24250650" cy="2596515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88618FB-EB85-4DD3-9D85-1EA9651B3AAE}"/>
              </a:ext>
            </a:extLst>
          </p:cNvPr>
          <p:cNvSpPr txBox="1"/>
          <p:nvPr/>
        </p:nvSpPr>
        <p:spPr>
          <a:xfrm>
            <a:off x="-1114498" y="10669153"/>
            <a:ext cx="12513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Marianne" panose="02000000000000000000" pitchFamily="2" charset="0"/>
              </a:rPr>
              <a:t>C’est aux </a:t>
            </a:r>
          </a:p>
          <a:p>
            <a:pPr algn="ctr"/>
            <a:r>
              <a:rPr lang="fr-FR" sz="6000" b="1" dirty="0">
                <a:latin typeface="Marianne" panose="02000000000000000000" pitchFamily="2" charset="0"/>
              </a:rPr>
              <a:t>gouvernements </a:t>
            </a:r>
          </a:p>
          <a:p>
            <a:pPr algn="ctr"/>
            <a:r>
              <a:rPr lang="fr-FR" sz="6000" b="1" dirty="0">
                <a:latin typeface="Marianne" panose="02000000000000000000" pitchFamily="2" charset="0"/>
              </a:rPr>
              <a:t>de réguler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65378B5-7CCA-47C2-931C-E5A387652563}"/>
              </a:ext>
            </a:extLst>
          </p:cNvPr>
          <p:cNvSpPr txBox="1"/>
          <p:nvPr/>
        </p:nvSpPr>
        <p:spPr>
          <a:xfrm>
            <a:off x="19434370" y="10880044"/>
            <a:ext cx="12513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Marianne" panose="02000000000000000000" pitchFamily="2" charset="0"/>
              </a:rPr>
              <a:t>C’est aux usagers </a:t>
            </a:r>
          </a:p>
          <a:p>
            <a:pPr algn="ctr"/>
            <a:r>
              <a:rPr lang="fr-FR" sz="6000" b="1" dirty="0">
                <a:latin typeface="Marianne" panose="02000000000000000000" pitchFamily="2" charset="0"/>
              </a:rPr>
              <a:t>d’être attentifs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41E5EF-913B-4F23-830B-82E298FF59F7}"/>
              </a:ext>
            </a:extLst>
          </p:cNvPr>
          <p:cNvSpPr txBox="1"/>
          <p:nvPr/>
        </p:nvSpPr>
        <p:spPr>
          <a:xfrm>
            <a:off x="1314170" y="32227125"/>
            <a:ext cx="7656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Marianne" panose="02000000000000000000" pitchFamily="2" charset="0"/>
              </a:rPr>
              <a:t>C’est aux entreprises </a:t>
            </a:r>
          </a:p>
          <a:p>
            <a:pPr algn="ctr"/>
            <a:r>
              <a:rPr lang="fr-FR" sz="6000" b="1" dirty="0">
                <a:latin typeface="Marianne" panose="02000000000000000000" pitchFamily="2" charset="0"/>
              </a:rPr>
              <a:t>d’être responsables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616D5F5-ACBF-4665-833A-46294302E433}"/>
              </a:ext>
            </a:extLst>
          </p:cNvPr>
          <p:cNvSpPr txBox="1"/>
          <p:nvPr/>
        </p:nvSpPr>
        <p:spPr>
          <a:xfrm>
            <a:off x="18733012" y="32227125"/>
            <a:ext cx="12513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Marianne" panose="02000000000000000000" pitchFamily="2" charset="0"/>
              </a:rPr>
              <a:t>C’est aux </a:t>
            </a:r>
          </a:p>
          <a:p>
            <a:pPr algn="ctr"/>
            <a:r>
              <a:rPr lang="fr-FR" sz="6000" b="1" dirty="0">
                <a:latin typeface="Marianne" panose="02000000000000000000" pitchFamily="2" charset="0"/>
              </a:rPr>
              <a:t>accompagnateurs </a:t>
            </a:r>
          </a:p>
          <a:p>
            <a:pPr algn="ctr"/>
            <a:r>
              <a:rPr lang="fr-FR" sz="6000" b="1" dirty="0">
                <a:latin typeface="Marianne" panose="02000000000000000000" pitchFamily="2" charset="0"/>
              </a:rPr>
              <a:t>d’accompagner</a:t>
            </a:r>
          </a:p>
        </p:txBody>
      </p:sp>
      <p:sp>
        <p:nvSpPr>
          <p:cNvPr id="14" name="Google Shape;116;g33a7e81cd26_1_8">
            <a:extLst>
              <a:ext uri="{FF2B5EF4-FFF2-40B4-BE49-F238E27FC236}">
                <a16:creationId xmlns:a16="http://schemas.microsoft.com/office/drawing/2014/main" id="{19682E12-3623-480C-932F-D7B5BB639B21}"/>
              </a:ext>
            </a:extLst>
          </p:cNvPr>
          <p:cNvSpPr txBox="1"/>
          <p:nvPr/>
        </p:nvSpPr>
        <p:spPr>
          <a:xfrm>
            <a:off x="2198371" y="4364572"/>
            <a:ext cx="25851495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lnSpc>
                <a:spcPct val="89002"/>
              </a:lnSpc>
            </a:pPr>
            <a:r>
              <a:rPr lang="fr-FR" sz="10000" dirty="0">
                <a:solidFill>
                  <a:schemeClr val="tx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Quelle voie devrions-nous tracer collectivement ? </a:t>
            </a:r>
            <a:endParaRPr lang="fr-FR" sz="12692" dirty="0">
              <a:solidFill>
                <a:schemeClr val="tx1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723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9349F2F9-9319-49B9-A5F0-38E8DFA5B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34" y="7228759"/>
            <a:ext cx="28627168" cy="30651084"/>
          </a:xfrm>
          <a:prstGeom prst="rect">
            <a:avLst/>
          </a:prstGeom>
        </p:spPr>
      </p:pic>
      <p:sp>
        <p:nvSpPr>
          <p:cNvPr id="19" name="Google Shape;110;g33a7e81cd26_1_8">
            <a:extLst>
              <a:ext uri="{FF2B5EF4-FFF2-40B4-BE49-F238E27FC236}">
                <a16:creationId xmlns:a16="http://schemas.microsoft.com/office/drawing/2014/main" id="{98560AEF-86B0-4FF1-A314-B2E6575D09B8}"/>
              </a:ext>
            </a:extLst>
          </p:cNvPr>
          <p:cNvSpPr/>
          <p:nvPr/>
        </p:nvSpPr>
        <p:spPr>
          <a:xfrm>
            <a:off x="-26975" y="-202520"/>
            <a:ext cx="30302188" cy="8371160"/>
          </a:xfrm>
          <a:custGeom>
            <a:avLst/>
            <a:gdLst/>
            <a:ahLst/>
            <a:cxnLst/>
            <a:rect l="l" t="t" r="r" b="b"/>
            <a:pathLst>
              <a:path w="11005581" h="2164686" extrusionOk="0">
                <a:moveTo>
                  <a:pt x="0" y="0"/>
                </a:moveTo>
                <a:lnTo>
                  <a:pt x="11005581" y="0"/>
                </a:lnTo>
                <a:lnTo>
                  <a:pt x="11005581" y="2164686"/>
                </a:lnTo>
                <a:lnTo>
                  <a:pt x="0" y="2164686"/>
                </a:lnTo>
                <a:lnTo>
                  <a:pt x="0" y="0"/>
                </a:lnTo>
                <a:close/>
              </a:path>
            </a:pathLst>
          </a:custGeom>
          <a:solidFill>
            <a:srgbClr val="EB575F"/>
          </a:solidFill>
          <a:ln>
            <a:noFill/>
          </a:ln>
        </p:spPr>
        <p:txBody>
          <a:bodyPr/>
          <a:lstStyle/>
          <a:p>
            <a:endParaRPr lang="fr-FR" sz="11226">
              <a:solidFill>
                <a:schemeClr val="tx1"/>
              </a:solidFill>
            </a:endParaRPr>
          </a:p>
        </p:txBody>
      </p:sp>
      <p:sp>
        <p:nvSpPr>
          <p:cNvPr id="115" name="Google Shape;115;g33a7e81cd26_1_8"/>
          <p:cNvSpPr txBox="1"/>
          <p:nvPr/>
        </p:nvSpPr>
        <p:spPr>
          <a:xfrm>
            <a:off x="0" y="764469"/>
            <a:ext cx="30275213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11"/>
              </a:lnSpc>
            </a:pPr>
            <a:r>
              <a:rPr lang="fr-FR" sz="10000" b="1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NOS RAPPORTS À L’IA EN QUESTIONS</a:t>
            </a:r>
          </a:p>
        </p:txBody>
      </p:sp>
      <p:sp>
        <p:nvSpPr>
          <p:cNvPr id="116" name="Google Shape;116;g33a7e81cd26_1_8"/>
          <p:cNvSpPr txBox="1"/>
          <p:nvPr/>
        </p:nvSpPr>
        <p:spPr>
          <a:xfrm>
            <a:off x="4341025" y="3595485"/>
            <a:ext cx="21593162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02"/>
              </a:lnSpc>
            </a:pPr>
            <a:r>
              <a:rPr lang="fr-FR" sz="10000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Qu’est ce qui vous inquiète le plus avec l’IA ? </a:t>
            </a:r>
            <a:endParaRPr sz="12692" dirty="0">
              <a:solidFill>
                <a:schemeClr val="bg1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pic>
        <p:nvPicPr>
          <p:cNvPr id="31" name="Image 30" descr="Une image contenant Police, Graphiqu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BB8806AC-F9A7-40AD-BBBD-E9CB4857D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599" y="37697238"/>
            <a:ext cx="7794903" cy="5031669"/>
          </a:xfrm>
          <a:prstGeom prst="rect">
            <a:avLst/>
          </a:prstGeom>
        </p:spPr>
      </p:pic>
      <p:sp>
        <p:nvSpPr>
          <p:cNvPr id="32" name="object 6">
            <a:extLst>
              <a:ext uri="{FF2B5EF4-FFF2-40B4-BE49-F238E27FC236}">
                <a16:creationId xmlns:a16="http://schemas.microsoft.com/office/drawing/2014/main" id="{40506449-0CC0-49CA-B535-6501F4E09BD4}"/>
              </a:ext>
            </a:extLst>
          </p:cNvPr>
          <p:cNvSpPr/>
          <p:nvPr/>
        </p:nvSpPr>
        <p:spPr>
          <a:xfrm>
            <a:off x="1429283" y="38892653"/>
            <a:ext cx="6613332" cy="2949461"/>
          </a:xfrm>
          <a:custGeom>
            <a:avLst/>
            <a:gdLst/>
            <a:ahLst/>
            <a:cxnLst/>
            <a:rect l="l" t="t" r="r" b="b"/>
            <a:pathLst>
              <a:path w="1894839" h="1000125">
                <a:moveTo>
                  <a:pt x="0" y="0"/>
                </a:moveTo>
                <a:lnTo>
                  <a:pt x="1894331" y="0"/>
                </a:lnTo>
                <a:lnTo>
                  <a:pt x="1894331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66FD077C-C3B5-4481-9BE0-718DC055B82E}"/>
              </a:ext>
            </a:extLst>
          </p:cNvPr>
          <p:cNvSpPr txBox="1">
            <a:spLocks/>
          </p:cNvSpPr>
          <p:nvPr/>
        </p:nvSpPr>
        <p:spPr>
          <a:xfrm>
            <a:off x="1901440" y="40452149"/>
            <a:ext cx="5669017" cy="37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ts val="2090"/>
              </a:lnSpc>
            </a:pPr>
            <a:r>
              <a:rPr lang="fr-FR" sz="6000" b="1" dirty="0"/>
              <a:t>votre</a:t>
            </a:r>
            <a:r>
              <a:rPr lang="fr-FR" sz="6000" b="1" spc="-25" dirty="0"/>
              <a:t> </a:t>
            </a:r>
            <a:r>
              <a:rPr lang="fr-FR" sz="6000" b="1" spc="-20" dirty="0"/>
              <a:t>logo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010465-7A59-4C2B-B6C0-7E5C2EA5DB08}"/>
              </a:ext>
            </a:extLst>
          </p:cNvPr>
          <p:cNvSpPr txBox="1"/>
          <p:nvPr/>
        </p:nvSpPr>
        <p:spPr>
          <a:xfrm>
            <a:off x="3945288" y="11487434"/>
            <a:ext cx="622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Impact environnemental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604C09-499B-4852-BAD0-D84650DD9B1B}"/>
              </a:ext>
            </a:extLst>
          </p:cNvPr>
          <p:cNvSpPr txBox="1"/>
          <p:nvPr/>
        </p:nvSpPr>
        <p:spPr>
          <a:xfrm>
            <a:off x="20531650" y="11538135"/>
            <a:ext cx="622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Impact économique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FD5A17-05ED-4903-AD12-CF8078FA1984}"/>
              </a:ext>
            </a:extLst>
          </p:cNvPr>
          <p:cNvSpPr txBox="1"/>
          <p:nvPr/>
        </p:nvSpPr>
        <p:spPr>
          <a:xfrm>
            <a:off x="2153310" y="30674695"/>
            <a:ext cx="622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Impact politique</a:t>
            </a:r>
          </a:p>
          <a:p>
            <a:pPr algn="ctr"/>
            <a:r>
              <a:rPr lang="fr-FR" sz="4000" b="1" dirty="0">
                <a:latin typeface="Marianne" panose="02000000000000000000" pitchFamily="2" charset="0"/>
              </a:rPr>
              <a:t>(désinformation)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0D91BEE-3941-4CAF-BACA-52404B696A09}"/>
              </a:ext>
            </a:extLst>
          </p:cNvPr>
          <p:cNvSpPr txBox="1"/>
          <p:nvPr/>
        </p:nvSpPr>
        <p:spPr>
          <a:xfrm>
            <a:off x="21900606" y="30674695"/>
            <a:ext cx="622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arianne" panose="02000000000000000000" pitchFamily="2" charset="0"/>
              </a:rPr>
              <a:t>Impact social (inégalités)</a:t>
            </a:r>
          </a:p>
        </p:txBody>
      </p:sp>
    </p:spTree>
    <p:extLst>
      <p:ext uri="{BB962C8B-B14F-4D97-AF65-F5344CB8AC3E}">
        <p14:creationId xmlns:p14="http://schemas.microsoft.com/office/powerpoint/2010/main" val="115711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a7e81cd26_1_8"/>
          <p:cNvSpPr/>
          <p:nvPr/>
        </p:nvSpPr>
        <p:spPr>
          <a:xfrm>
            <a:off x="-26975" y="-202520"/>
            <a:ext cx="30302188" cy="8371160"/>
          </a:xfrm>
          <a:custGeom>
            <a:avLst/>
            <a:gdLst/>
            <a:ahLst/>
            <a:cxnLst/>
            <a:rect l="l" t="t" r="r" b="b"/>
            <a:pathLst>
              <a:path w="11005581" h="2164686" extrusionOk="0">
                <a:moveTo>
                  <a:pt x="0" y="0"/>
                </a:moveTo>
                <a:lnTo>
                  <a:pt x="11005581" y="0"/>
                </a:lnTo>
                <a:lnTo>
                  <a:pt x="11005581" y="2164686"/>
                </a:lnTo>
                <a:lnTo>
                  <a:pt x="0" y="2164686"/>
                </a:lnTo>
                <a:lnTo>
                  <a:pt x="0" y="0"/>
                </a:lnTo>
                <a:close/>
              </a:path>
            </a:pathLst>
          </a:custGeom>
          <a:solidFill>
            <a:srgbClr val="009F55"/>
          </a:solidFill>
          <a:ln>
            <a:noFill/>
          </a:ln>
        </p:spPr>
        <p:txBody>
          <a:bodyPr/>
          <a:lstStyle/>
          <a:p>
            <a:endParaRPr lang="fr-FR" sz="11226" dirty="0">
              <a:solidFill>
                <a:schemeClr val="tx1"/>
              </a:solidFill>
            </a:endParaRPr>
          </a:p>
        </p:txBody>
      </p:sp>
      <p:sp>
        <p:nvSpPr>
          <p:cNvPr id="115" name="Google Shape;115;g33a7e81cd26_1_8"/>
          <p:cNvSpPr txBox="1"/>
          <p:nvPr/>
        </p:nvSpPr>
        <p:spPr>
          <a:xfrm>
            <a:off x="0" y="764469"/>
            <a:ext cx="30275213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11"/>
              </a:lnSpc>
            </a:pPr>
            <a:r>
              <a:rPr lang="en-US" sz="10000" b="1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ENVIRONNEMENT</a:t>
            </a:r>
            <a:endParaRPr sz="100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116" name="Google Shape;116;g33a7e81cd26_1_8"/>
          <p:cNvSpPr txBox="1"/>
          <p:nvPr/>
        </p:nvSpPr>
        <p:spPr>
          <a:xfrm>
            <a:off x="-26974" y="3132459"/>
            <a:ext cx="30302188" cy="546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9002"/>
              </a:lnSpc>
            </a:pPr>
            <a:r>
              <a:rPr lang="fr-FR" sz="10000" dirty="0">
                <a:solidFill>
                  <a:schemeClr val="bg1"/>
                </a:solidFill>
                <a:latin typeface="Marianne" panose="02000000000000000000" pitchFamily="2" charset="0"/>
                <a:ea typeface="League Gothic"/>
                <a:cs typeface="League Gothic"/>
                <a:sym typeface="League Gothic"/>
              </a:rPr>
              <a:t>À quel point êtes-vous préoccupé(e) par la consommation énergétique et l’impact écologique de l’IA ?</a:t>
            </a:r>
            <a:endParaRPr sz="12692" dirty="0">
              <a:solidFill>
                <a:schemeClr val="bg1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pic>
        <p:nvPicPr>
          <p:cNvPr id="31" name="Image 30" descr="Une image contenant Police, Graphique,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BB8806AC-F9A7-40AD-BBBD-E9CB4857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599" y="37697238"/>
            <a:ext cx="7794903" cy="5031669"/>
          </a:xfrm>
          <a:prstGeom prst="rect">
            <a:avLst/>
          </a:prstGeom>
        </p:spPr>
      </p:pic>
      <p:sp>
        <p:nvSpPr>
          <p:cNvPr id="32" name="object 6">
            <a:extLst>
              <a:ext uri="{FF2B5EF4-FFF2-40B4-BE49-F238E27FC236}">
                <a16:creationId xmlns:a16="http://schemas.microsoft.com/office/drawing/2014/main" id="{40506449-0CC0-49CA-B535-6501F4E09BD4}"/>
              </a:ext>
            </a:extLst>
          </p:cNvPr>
          <p:cNvSpPr/>
          <p:nvPr/>
        </p:nvSpPr>
        <p:spPr>
          <a:xfrm>
            <a:off x="1429283" y="38892653"/>
            <a:ext cx="6613332" cy="2949461"/>
          </a:xfrm>
          <a:custGeom>
            <a:avLst/>
            <a:gdLst/>
            <a:ahLst/>
            <a:cxnLst/>
            <a:rect l="l" t="t" r="r" b="b"/>
            <a:pathLst>
              <a:path w="1894839" h="1000125">
                <a:moveTo>
                  <a:pt x="0" y="0"/>
                </a:moveTo>
                <a:lnTo>
                  <a:pt x="1894331" y="0"/>
                </a:lnTo>
                <a:lnTo>
                  <a:pt x="1894331" y="999744"/>
                </a:lnTo>
                <a:lnTo>
                  <a:pt x="0" y="99974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66FD077C-C3B5-4481-9BE0-718DC055B82E}"/>
              </a:ext>
            </a:extLst>
          </p:cNvPr>
          <p:cNvSpPr txBox="1">
            <a:spLocks/>
          </p:cNvSpPr>
          <p:nvPr/>
        </p:nvSpPr>
        <p:spPr>
          <a:xfrm>
            <a:off x="1901440" y="40452149"/>
            <a:ext cx="5669017" cy="37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9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lnSpc>
                <a:spcPts val="2090"/>
              </a:lnSpc>
            </a:pPr>
            <a:r>
              <a:rPr lang="fr-FR" sz="6000" b="1" dirty="0"/>
              <a:t>votre</a:t>
            </a:r>
            <a:r>
              <a:rPr lang="fr-FR" sz="6000" b="1" spc="-25" dirty="0"/>
              <a:t> </a:t>
            </a:r>
            <a:r>
              <a:rPr lang="fr-FR" sz="6000" b="1" spc="-20" dirty="0"/>
              <a:t>logo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4B205E-CD13-46C6-B9CE-5EF4F899AECB}"/>
              </a:ext>
            </a:extLst>
          </p:cNvPr>
          <p:cNvSpPr txBox="1"/>
          <p:nvPr/>
        </p:nvSpPr>
        <p:spPr>
          <a:xfrm>
            <a:off x="588163" y="25962791"/>
            <a:ext cx="1513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Marianne" panose="02000000000000000000" pitchFamily="2" charset="0"/>
              </a:rPr>
              <a:t>pas du tout préoccupé(e)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5AF344B-B0BD-4805-BD49-94858D1BB8FE}"/>
              </a:ext>
            </a:extLst>
          </p:cNvPr>
          <p:cNvSpPr txBox="1"/>
          <p:nvPr/>
        </p:nvSpPr>
        <p:spPr>
          <a:xfrm>
            <a:off x="14548034" y="25962791"/>
            <a:ext cx="1513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0" b="1" dirty="0">
                <a:latin typeface="Marianne" panose="02000000000000000000" pitchFamily="2" charset="0"/>
              </a:rPr>
              <a:t>très préoccupé(e)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90D646-F177-4E7B-AF56-54C3678E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5763" y="12192000"/>
            <a:ext cx="30107193" cy="154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21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10848</TotalTime>
  <Words>272</Words>
  <Application>Microsoft Office PowerPoint</Application>
  <PresentationFormat>Personnalisé</PresentationFormat>
  <Paragraphs>84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Calibri</vt:lpstr>
      <vt:lpstr>Marianne</vt:lpstr>
      <vt:lpstr>Arial</vt:lpstr>
      <vt:lpstr>League Gothic</vt:lpstr>
      <vt:lpstr>Office Theme</vt:lpstr>
      <vt:lpstr>Mur de l’IA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PIOTROWSKI</dc:creator>
  <cp:lastModifiedBy>JACQUEMET Magali</cp:lastModifiedBy>
  <cp:revision>58</cp:revision>
  <cp:lastPrinted>2025-11-05T11:46:53Z</cp:lastPrinted>
  <dcterms:created xsi:type="dcterms:W3CDTF">2006-08-16T00:00:00Z</dcterms:created>
  <dcterms:modified xsi:type="dcterms:W3CDTF">2025-11-06T16:49:39Z</dcterms:modified>
</cp:coreProperties>
</file>